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notesSlides/notesSlide18.xml" ContentType="application/vnd.openxmlformats-officedocument.presentationml.notesSlide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notesSlides/notesSlide20.xml" ContentType="application/vnd.openxmlformats-officedocument.presentationml.notesSlide+xml"/>
  <Override PartName="/ppt/charts/chart12.xml" ContentType="application/vnd.openxmlformats-officedocument.drawingml.chart+xml"/>
  <Override PartName="/ppt/notesSlides/notesSlide21.xml" ContentType="application/vnd.openxmlformats-officedocument.presentationml.notesSlide+xml"/>
  <Override PartName="/ppt/charts/chart13.xml" ContentType="application/vnd.openxmlformats-officedocument.drawingml.chart+xml"/>
  <Override PartName="/ppt/notesSlides/notesSlide22.xml" ContentType="application/vnd.openxmlformats-officedocument.presentationml.notesSlide+xml"/>
  <Override PartName="/ppt/charts/chart14.xml" ContentType="application/vnd.openxmlformats-officedocument.drawingml.chart+xml"/>
  <Override PartName="/ppt/notesSlides/notesSlide23.xml" ContentType="application/vnd.openxmlformats-officedocument.presentationml.notesSlide+xml"/>
  <Override PartName="/ppt/charts/chart15.xml" ContentType="application/vnd.openxmlformats-officedocument.drawingml.chart+xml"/>
  <Override PartName="/ppt/notesSlides/notesSlide24.xml" ContentType="application/vnd.openxmlformats-officedocument.presentationml.notesSlide+xml"/>
  <Override PartName="/ppt/charts/chart16.xml" ContentType="application/vnd.openxmlformats-officedocument.drawingml.chart+xml"/>
  <Override PartName="/ppt/notesSlides/notesSlide25.xml" ContentType="application/vnd.openxmlformats-officedocument.presentationml.notesSlide+xml"/>
  <Override PartName="/ppt/charts/chart17.xml" ContentType="application/vnd.openxmlformats-officedocument.drawingml.chart+xml"/>
  <Override PartName="/ppt/notesSlides/notesSlide26.xml" ContentType="application/vnd.openxmlformats-officedocument.presentationml.notesSlide+xml"/>
  <Override PartName="/ppt/charts/chart18.xml" ContentType="application/vnd.openxmlformats-officedocument.drawingml.chart+xml"/>
  <Override PartName="/ppt/notesSlides/notesSlide27.xml" ContentType="application/vnd.openxmlformats-officedocument.presentationml.notesSlide+xml"/>
  <Override PartName="/ppt/charts/chart19.xml" ContentType="application/vnd.openxmlformats-officedocument.drawingml.chart+xml"/>
  <Override PartName="/ppt/drawings/drawing2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20.xml" ContentType="application/vnd.openxmlformats-officedocument.drawingml.chart+xml"/>
  <Override PartName="/ppt/notesSlides/notesSlide29.xml" ContentType="application/vnd.openxmlformats-officedocument.presentationml.notesSlide+xml"/>
  <Override PartName="/ppt/charts/chart21.xml" ContentType="application/vnd.openxmlformats-officedocument.drawingml.chart+xml"/>
  <Override PartName="/ppt/notesSlides/notesSlide30.xml" ContentType="application/vnd.openxmlformats-officedocument.presentationml.notesSlide+xml"/>
  <Override PartName="/ppt/charts/chart22.xml" ContentType="application/vnd.openxmlformats-officedocument.drawingml.chart+xml"/>
  <Override PartName="/ppt/notesSlides/notesSlide31.xml" ContentType="application/vnd.openxmlformats-officedocument.presentationml.notesSlide+xml"/>
  <Override PartName="/ppt/charts/chart23.xml" ContentType="application/vnd.openxmlformats-officedocument.drawingml.chart+xml"/>
  <Override PartName="/ppt/notesSlides/notesSlide32.xml" ContentType="application/vnd.openxmlformats-officedocument.presentationml.notesSlide+xml"/>
  <Override PartName="/ppt/charts/chart24.xml" ContentType="application/vnd.openxmlformats-officedocument.drawingml.chart+xml"/>
  <Override PartName="/ppt/notesSlides/notesSlide33.xml" ContentType="application/vnd.openxmlformats-officedocument.presentationml.notesSlide+xml"/>
  <Override PartName="/ppt/charts/chart25.xml" ContentType="application/vnd.openxmlformats-officedocument.drawingml.chart+xml"/>
  <Override PartName="/ppt/notesSlides/notesSlide34.xml" ContentType="application/vnd.openxmlformats-officedocument.presentationml.notesSlide+xml"/>
  <Override PartName="/ppt/charts/chart26.xml" ContentType="application/vnd.openxmlformats-officedocument.drawingml.chart+xml"/>
  <Override PartName="/ppt/notesSlides/notesSlide35.xml" ContentType="application/vnd.openxmlformats-officedocument.presentationml.notesSlide+xml"/>
  <Override PartName="/ppt/charts/chart27.xml" ContentType="application/vnd.openxmlformats-officedocument.drawingml.chart+xml"/>
  <Override PartName="/ppt/notesSlides/notesSlide36.xml" ContentType="application/vnd.openxmlformats-officedocument.presentationml.notesSlide+xml"/>
  <Override PartName="/ppt/charts/chart28.xml" ContentType="application/vnd.openxmlformats-officedocument.drawingml.chart+xml"/>
  <Override PartName="/ppt/notesSlides/notesSlide37.xml" ContentType="application/vnd.openxmlformats-officedocument.presentationml.notesSlide+xml"/>
  <Override PartName="/ppt/charts/chart29.xml" ContentType="application/vnd.openxmlformats-officedocument.drawingml.chart+xml"/>
  <Override PartName="/ppt/drawings/drawing3.xml" ContentType="application/vnd.openxmlformats-officedocument.drawingml.chartshapes+xml"/>
  <Override PartName="/ppt/notesSlides/notesSlide38.xml" ContentType="application/vnd.openxmlformats-officedocument.presentationml.notesSlide+xml"/>
  <Override PartName="/ppt/charts/chart30.xml" ContentType="application/vnd.openxmlformats-officedocument.drawingml.chart+xml"/>
  <Override PartName="/ppt/notesSlides/notesSlide39.xml" ContentType="application/vnd.openxmlformats-officedocument.presentationml.notesSlide+xml"/>
  <Override PartName="/ppt/charts/chart31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32.xml" ContentType="application/vnd.openxmlformats-officedocument.drawingml.chart+xml"/>
  <Override PartName="/ppt/notesSlides/notesSlide42.xml" ContentType="application/vnd.openxmlformats-officedocument.presentationml.notesSlide+xml"/>
  <Override PartName="/ppt/charts/chart33.xml" ContentType="application/vnd.openxmlformats-officedocument.drawingml.chart+xml"/>
  <Override PartName="/ppt/drawings/drawing4.xml" ContentType="application/vnd.openxmlformats-officedocument.drawingml.chartshapes+xml"/>
  <Override PartName="/ppt/notesSlides/notesSlide43.xml" ContentType="application/vnd.openxmlformats-officedocument.presentationml.notesSlide+xml"/>
  <Override PartName="/ppt/charts/chart34.xml" ContentType="application/vnd.openxmlformats-officedocument.drawingml.chart+xml"/>
  <Override PartName="/ppt/notesSlides/notesSlide44.xml" ContentType="application/vnd.openxmlformats-officedocument.presentationml.notesSlide+xml"/>
  <Override PartName="/ppt/charts/chart35.xml" ContentType="application/vnd.openxmlformats-officedocument.drawingml.chart+xml"/>
  <Override PartName="/ppt/notesSlides/notesSlide45.xml" ContentType="application/vnd.openxmlformats-officedocument.presentationml.notesSlide+xml"/>
  <Override PartName="/ppt/charts/chart36.xml" ContentType="application/vnd.openxmlformats-officedocument.drawingml.chart+xml"/>
  <Override PartName="/ppt/notesSlides/notesSlide46.xml" ContentType="application/vnd.openxmlformats-officedocument.presentationml.notesSlide+xml"/>
  <Override PartName="/ppt/charts/chart37.xml" ContentType="application/vnd.openxmlformats-officedocument.drawingml.chart+xml"/>
  <Override PartName="/ppt/notesSlides/notesSlide47.xml" ContentType="application/vnd.openxmlformats-officedocument.presentationml.notesSlide+xml"/>
  <Override PartName="/ppt/charts/chart38.xml" ContentType="application/vnd.openxmlformats-officedocument.drawingml.chart+xml"/>
  <Override PartName="/ppt/notesSlides/notesSlide48.xml" ContentType="application/vnd.openxmlformats-officedocument.presentationml.notesSlide+xml"/>
  <Override PartName="/ppt/charts/chart39.xml" ContentType="application/vnd.openxmlformats-officedocument.drawingml.chart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rts/chart40.xml" ContentType="application/vnd.openxmlformats-officedocument.drawingml.chart+xml"/>
  <Override PartName="/ppt/notesSlides/notesSlide51.xml" ContentType="application/vnd.openxmlformats-officedocument.presentationml.notesSlide+xml"/>
  <Override PartName="/ppt/charts/chart41.xml" ContentType="application/vnd.openxmlformats-officedocument.drawingml.chart+xml"/>
  <Override PartName="/ppt/notesSlides/notesSlide52.xml" ContentType="application/vnd.openxmlformats-officedocument.presentationml.notesSlide+xml"/>
  <Override PartName="/ppt/charts/chart42.xml" ContentType="application/vnd.openxmlformats-officedocument.drawingml.chart+xml"/>
  <Override PartName="/ppt/notesSlides/notesSlide53.xml" ContentType="application/vnd.openxmlformats-officedocument.presentationml.notesSlide+xml"/>
  <Override PartName="/ppt/charts/chart43.xml" ContentType="application/vnd.openxmlformats-officedocument.drawingml.chart+xml"/>
  <Override PartName="/ppt/notesSlides/notesSlide54.xml" ContentType="application/vnd.openxmlformats-officedocument.presentationml.notesSlide+xml"/>
  <Override PartName="/ppt/charts/chart44.xml" ContentType="application/vnd.openxmlformats-officedocument.drawingml.chart+xml"/>
  <Override PartName="/ppt/notesSlides/notesSlide55.xml" ContentType="application/vnd.openxmlformats-officedocument.presentationml.notesSlide+xml"/>
  <Override PartName="/ppt/charts/chart45.xml" ContentType="application/vnd.openxmlformats-officedocument.drawingml.chart+xml"/>
  <Override PartName="/ppt/notesSlides/notesSlide56.xml" ContentType="application/vnd.openxmlformats-officedocument.presentationml.notesSlide+xml"/>
  <Override PartName="/ppt/charts/chart46.xml" ContentType="application/vnd.openxmlformats-officedocument.drawingml.chart+xml"/>
  <Override PartName="/ppt/notesSlides/notesSlide57.xml" ContentType="application/vnd.openxmlformats-officedocument.presentationml.notesSlide+xml"/>
  <Override PartName="/ppt/charts/chart47.xml" ContentType="application/vnd.openxmlformats-officedocument.drawingml.chart+xml"/>
  <Override PartName="/ppt/notesSlides/notesSlide58.xml" ContentType="application/vnd.openxmlformats-officedocument.presentationml.notesSlide+xml"/>
  <Override PartName="/ppt/charts/chart48.xml" ContentType="application/vnd.openxmlformats-officedocument.drawingml.chart+xml"/>
  <Override PartName="/ppt/drawings/drawing5.xml" ContentType="application/vnd.openxmlformats-officedocument.drawingml.chartshapes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charts/chart49.xml" ContentType="application/vnd.openxmlformats-officedocument.drawingml.chart+xml"/>
  <Override PartName="/ppt/notesSlides/notesSlide69.xml" ContentType="application/vnd.openxmlformats-officedocument.presentationml.notesSlide+xml"/>
  <Override PartName="/ppt/charts/chart50.xml" ContentType="application/vnd.openxmlformats-officedocument.drawingml.chart+xml"/>
  <Override PartName="/ppt/notesSlides/notesSlide70.xml" ContentType="application/vnd.openxmlformats-officedocument.presentationml.notesSlide+xml"/>
  <Override PartName="/ppt/charts/chart51.xml" ContentType="application/vnd.openxmlformats-officedocument.drawingml.chart+xml"/>
  <Override PartName="/ppt/notesSlides/notesSlide71.xml" ContentType="application/vnd.openxmlformats-officedocument.presentationml.notesSlide+xml"/>
  <Override PartName="/ppt/charts/chart52.xml" ContentType="application/vnd.openxmlformats-officedocument.drawingml.chart+xml"/>
  <Override PartName="/ppt/notesSlides/notesSlide72.xml" ContentType="application/vnd.openxmlformats-officedocument.presentationml.notesSlide+xml"/>
  <Override PartName="/ppt/charts/chart53.xml" ContentType="application/vnd.openxmlformats-officedocument.drawingml.chart+xml"/>
  <Override PartName="/ppt/notesSlides/notesSlide73.xml" ContentType="application/vnd.openxmlformats-officedocument.presentationml.notesSlide+xml"/>
  <Override PartName="/ppt/charts/chart54.xml" ContentType="application/vnd.openxmlformats-officedocument.drawingml.chart+xml"/>
  <Override PartName="/ppt/notesSlides/notesSlide74.xml" ContentType="application/vnd.openxmlformats-officedocument.presentationml.notesSlide+xml"/>
  <Override PartName="/ppt/charts/chart55.xml" ContentType="application/vnd.openxmlformats-officedocument.drawingml.chart+xml"/>
  <Override PartName="/ppt/notesSlides/notesSlide75.xml" ContentType="application/vnd.openxmlformats-officedocument.presentationml.notesSlide+xml"/>
  <Override PartName="/ppt/charts/chart56.xml" ContentType="application/vnd.openxmlformats-officedocument.drawingml.chart+xml"/>
  <Override PartName="/ppt/notesSlides/notesSlide76.xml" ContentType="application/vnd.openxmlformats-officedocument.presentationml.notesSlide+xml"/>
  <Override PartName="/ppt/charts/chart5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67" r:id="rId1"/>
    <p:sldMasterId id="2147483674" r:id="rId2"/>
  </p:sldMasterIdLst>
  <p:notesMasterIdLst>
    <p:notesMasterId r:id="rId79"/>
  </p:notesMasterIdLst>
  <p:handoutMasterIdLst>
    <p:handoutMasterId r:id="rId80"/>
  </p:handoutMasterIdLst>
  <p:sldIdLst>
    <p:sldId id="257" r:id="rId3"/>
    <p:sldId id="263" r:id="rId4"/>
    <p:sldId id="287" r:id="rId5"/>
    <p:sldId id="285" r:id="rId6"/>
    <p:sldId id="344" r:id="rId7"/>
    <p:sldId id="351" r:id="rId8"/>
    <p:sldId id="421" r:id="rId9"/>
    <p:sldId id="405" r:id="rId10"/>
    <p:sldId id="406" r:id="rId11"/>
    <p:sldId id="407" r:id="rId12"/>
    <p:sldId id="408" r:id="rId13"/>
    <p:sldId id="354" r:id="rId14"/>
    <p:sldId id="371" r:id="rId15"/>
    <p:sldId id="372" r:id="rId16"/>
    <p:sldId id="370" r:id="rId17"/>
    <p:sldId id="410" r:id="rId18"/>
    <p:sldId id="288" r:id="rId19"/>
    <p:sldId id="356" r:id="rId20"/>
    <p:sldId id="283" r:id="rId21"/>
    <p:sldId id="373" r:id="rId22"/>
    <p:sldId id="374" r:id="rId23"/>
    <p:sldId id="375" r:id="rId24"/>
    <p:sldId id="388" r:id="rId25"/>
    <p:sldId id="389" r:id="rId26"/>
    <p:sldId id="377" r:id="rId27"/>
    <p:sldId id="384" r:id="rId28"/>
    <p:sldId id="385" r:id="rId29"/>
    <p:sldId id="403" r:id="rId30"/>
    <p:sldId id="404" r:id="rId31"/>
    <p:sldId id="390" r:id="rId32"/>
    <p:sldId id="415" r:id="rId33"/>
    <p:sldId id="391" r:id="rId34"/>
    <p:sldId id="416" r:id="rId35"/>
    <p:sldId id="417" r:id="rId36"/>
    <p:sldId id="392" r:id="rId37"/>
    <p:sldId id="418" r:id="rId38"/>
    <p:sldId id="419" r:id="rId39"/>
    <p:sldId id="397" r:id="rId40"/>
    <p:sldId id="414" r:id="rId41"/>
    <p:sldId id="411" r:id="rId42"/>
    <p:sldId id="378" r:id="rId43"/>
    <p:sldId id="380" r:id="rId44"/>
    <p:sldId id="296" r:id="rId45"/>
    <p:sldId id="381" r:id="rId46"/>
    <p:sldId id="383" r:id="rId47"/>
    <p:sldId id="382" r:id="rId48"/>
    <p:sldId id="386" r:id="rId49"/>
    <p:sldId id="387" r:id="rId50"/>
    <p:sldId id="412" r:id="rId51"/>
    <p:sldId id="422" r:id="rId52"/>
    <p:sldId id="393" r:id="rId53"/>
    <p:sldId id="394" r:id="rId54"/>
    <p:sldId id="395" r:id="rId55"/>
    <p:sldId id="396" r:id="rId56"/>
    <p:sldId id="420" r:id="rId57"/>
    <p:sldId id="399" r:id="rId58"/>
    <p:sldId id="400" r:id="rId59"/>
    <p:sldId id="402" r:id="rId60"/>
    <p:sldId id="423" r:id="rId61"/>
    <p:sldId id="426" r:id="rId62"/>
    <p:sldId id="424" r:id="rId63"/>
    <p:sldId id="425" r:id="rId64"/>
    <p:sldId id="427" r:id="rId65"/>
    <p:sldId id="441" r:id="rId66"/>
    <p:sldId id="428" r:id="rId67"/>
    <p:sldId id="429" r:id="rId68"/>
    <p:sldId id="430" r:id="rId69"/>
    <p:sldId id="431" r:id="rId70"/>
    <p:sldId id="432" r:id="rId71"/>
    <p:sldId id="433" r:id="rId72"/>
    <p:sldId id="434" r:id="rId73"/>
    <p:sldId id="435" r:id="rId74"/>
    <p:sldId id="436" r:id="rId75"/>
    <p:sldId id="437" r:id="rId76"/>
    <p:sldId id="439" r:id="rId77"/>
    <p:sldId id="440" r:id="rId7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A4E85B"/>
    <a:srgbClr val="990000"/>
    <a:srgbClr val="00BF55"/>
    <a:srgbClr val="898989"/>
    <a:srgbClr val="FF0A0A"/>
    <a:srgbClr val="FFEFCB"/>
    <a:srgbClr val="999999"/>
    <a:srgbClr val="B3FD63"/>
    <a:srgbClr val="49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368" autoAdjust="0"/>
    <p:restoredTop sz="93915" autoAdjust="0"/>
  </p:normalViewPr>
  <p:slideViewPr>
    <p:cSldViewPr snapToGrid="0">
      <p:cViewPr varScale="1">
        <p:scale>
          <a:sx n="108" d="100"/>
          <a:sy n="108" d="100"/>
        </p:scale>
        <p:origin x="600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47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428454077493102E-2"/>
          <c:y val="3.4692552956679695E-2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66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BDC8-4123-893F-B2FB9F7F89F5}"/>
              </c:ext>
            </c:extLst>
          </c:dPt>
          <c:dPt>
            <c:idx val="1"/>
            <c:bubble3D val="0"/>
            <c:spPr>
              <a:solidFill>
                <a:srgbClr val="99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BDC8-4123-893F-B2FB9F7F89F5}"/>
              </c:ext>
            </c:extLst>
          </c:dPt>
          <c:cat>
            <c:strRef>
              <c:f>גיליון1!$A$2:$A$3</c:f>
              <c:strCache>
                <c:ptCount val="2"/>
                <c:pt idx="0">
                  <c:v>כן</c:v>
                </c:pt>
                <c:pt idx="1">
                  <c:v>לא</c:v>
                </c:pt>
              </c:strCache>
            </c:strRef>
          </c:cat>
          <c:val>
            <c:numRef>
              <c:f>גיליון1!$B$2:$B$3</c:f>
              <c:numCache>
                <c:formatCode>0%</c:formatCode>
                <c:ptCount val="2"/>
                <c:pt idx="0">
                  <c:v>0.27</c:v>
                </c:pt>
                <c:pt idx="1">
                  <c:v>0.73000000000000065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C8-4123-893F-B2FB9F7F8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356"/>
          <c:y val="2.9765093028810492E-3"/>
          <c:w val="0.75889155960769272"/>
          <c:h val="0.87836614173226835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C1DD-4774-B0A1-9BAD1ABA13F6}"/>
              </c:ext>
            </c:extLst>
          </c:dPt>
          <c:dLbls>
            <c:dLbl>
              <c:idx val="5"/>
              <c:layout>
                <c:manualLayout>
                  <c:x val="5.136969678665693E-3"/>
                  <c:y val="2.64740412644839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3.0000000000000002E-2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2119470110046699E-2"/>
                  <c:y val="5.73386470156140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1DD-4774-B0A1-9BAD1ABA13F6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4.0000000000000022E-2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מסכימה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0.36000000000000032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0.38000000000000084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בטוח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גיליון1!$G$2</c:f>
              <c:numCache>
                <c:formatCode>0%</c:formatCode>
                <c:ptCount val="1"/>
                <c:pt idx="0">
                  <c:v>2.0000000000000011E-2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DD-4774-B0A1-9BAD1ABA1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2236928"/>
        <c:axId val="232257152"/>
        <c:axId val="0"/>
      </c:bar3DChart>
      <c:catAx>
        <c:axId val="1622369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32257152"/>
        <c:crosses val="autoZero"/>
        <c:auto val="1"/>
        <c:lblAlgn val="ctr"/>
        <c:lblOffset val="100"/>
        <c:noMultiLvlLbl val="0"/>
      </c:catAx>
      <c:valAx>
        <c:axId val="232257152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162236928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361"/>
          <c:y val="2.9765093028810492E-3"/>
          <c:w val="0.75889155960769283"/>
          <c:h val="0.87836614173226801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21BD-4079-B72B-F8E9F9AD59F0}"/>
              </c:ext>
            </c:extLst>
          </c:dPt>
          <c:dLbls>
            <c:dLbl>
              <c:idx val="5"/>
              <c:layout>
                <c:manualLayout>
                  <c:x val="5.136969678665693E-3"/>
                  <c:y val="2.6474041264483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1.0000000000000005E-2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2119470110046699E-2"/>
                  <c:y val="5.73386470156140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BD-4079-B72B-F8E9F9AD59F0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4.0000000000000022E-2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מסכימה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0.31000000000000072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בטוח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גיליון1!$G$2</c:f>
              <c:numCache>
                <c:formatCode>0%</c:formatCode>
                <c:ptCount val="1"/>
                <c:pt idx="0">
                  <c:v>1.0000000000000005E-2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BD-4079-B72B-F8E9F9AD5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3912192"/>
        <c:axId val="232687296"/>
        <c:axId val="0"/>
      </c:bar3DChart>
      <c:catAx>
        <c:axId val="1639121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32687296"/>
        <c:crosses val="autoZero"/>
        <c:auto val="1"/>
        <c:lblAlgn val="ctr"/>
        <c:lblOffset val="100"/>
        <c:noMultiLvlLbl val="0"/>
      </c:catAx>
      <c:valAx>
        <c:axId val="232687296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163912192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355E-2"/>
          <c:y val="1.2923382180437471E-2"/>
          <c:w val="0.94735848112443899"/>
          <c:h val="0.88706858976979996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F61-4CE7-A230-C474EC9E94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שכיר</c:v>
                </c:pt>
                <c:pt idx="1">
                  <c:v>עצמאי</c:v>
                </c:pt>
                <c:pt idx="2">
                  <c:v>סטודנט</c:v>
                </c:pt>
                <c:pt idx="3">
                  <c:v>פנסיונר</c:v>
                </c:pt>
                <c:pt idx="4">
                  <c:v>חייל</c:v>
                </c:pt>
                <c:pt idx="5">
                  <c:v>לא עובד כרגע</c:v>
                </c:pt>
                <c:pt idx="6">
                  <c:v>לא מעוניין לענות</c:v>
                </c:pt>
              </c:strCache>
            </c:strRef>
          </c:cat>
          <c:val>
            <c:numRef>
              <c:f>Sheet1!$B$2:$H$2</c:f>
              <c:numCache>
                <c:formatCode>0%</c:formatCode>
                <c:ptCount val="7"/>
                <c:pt idx="0">
                  <c:v>0.69000000000000061</c:v>
                </c:pt>
                <c:pt idx="1">
                  <c:v>0.1</c:v>
                </c:pt>
                <c:pt idx="2">
                  <c:v>4.0000000000000022E-2</c:v>
                </c:pt>
                <c:pt idx="3">
                  <c:v>4.0000000000000022E-2</c:v>
                </c:pt>
                <c:pt idx="4">
                  <c:v>1.0000000000000005E-2</c:v>
                </c:pt>
                <c:pt idx="5">
                  <c:v>9.0000000000000024E-2</c:v>
                </c:pt>
                <c:pt idx="6">
                  <c:v>3.0000000000000002E-2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61-4CE7-A230-C474EC9E9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164810752"/>
        <c:axId val="232687872"/>
        <c:axId val="0"/>
      </c:bar3DChart>
      <c:catAx>
        <c:axId val="164810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12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32687872"/>
        <c:crosses val="autoZero"/>
        <c:auto val="1"/>
        <c:lblAlgn val="ctr"/>
        <c:lblOffset val="100"/>
        <c:noMultiLvlLbl val="0"/>
      </c:catAx>
      <c:valAx>
        <c:axId val="232687872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1648107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278E-2"/>
          <c:y val="1.2923382180437471E-2"/>
          <c:w val="0.94735848112443899"/>
          <c:h val="0.88706858976980096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7CFF-4E8A-ADC6-90A3B1A451C6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CFF-4E8A-ADC6-90A3B1A451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הורה מבוגר / חם/ות/ סבא,
סבתא/ קרוב משפחה מבוגר אחר </c:v>
                </c:pt>
                <c:pt idx="1">
                  <c:v> בן משפחה אחר / חבר קרוב או
מישהו אחר שאני מכיר </c:v>
                </c:pt>
                <c:pt idx="2">
                  <c:v>שותף / בן/בת זוג </c:v>
                </c:pt>
                <c:pt idx="3">
                  <c:v>  ילד עד גיל 17 </c:v>
                </c:pt>
                <c:pt idx="4">
                  <c:v> ילד בגיל 18 ומעלה 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0.73000000000000065</c:v>
                </c:pt>
                <c:pt idx="1">
                  <c:v>0.22</c:v>
                </c:pt>
                <c:pt idx="2">
                  <c:v>8.0000000000000043E-2</c:v>
                </c:pt>
                <c:pt idx="3">
                  <c:v>7.0000000000000021E-2</c:v>
                </c:pt>
                <c:pt idx="4">
                  <c:v>6.0000000000000032E-2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FF-4E8A-ADC6-90A3B1A45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164854784"/>
        <c:axId val="232691328"/>
        <c:axId val="0"/>
      </c:bar3DChart>
      <c:catAx>
        <c:axId val="164854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9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32691328"/>
        <c:crosses val="autoZero"/>
        <c:auto val="1"/>
        <c:lblAlgn val="ctr"/>
        <c:lblOffset val="100"/>
        <c:noMultiLvlLbl val="0"/>
      </c:catAx>
      <c:valAx>
        <c:axId val="232691328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1648547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105721477781381E-2"/>
          <c:y val="2.9765093028810492E-3"/>
          <c:w val="0.96855837280749724"/>
          <c:h val="0.87836614173227046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0.18000000000000024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0.3300000000000009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עמודה2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6023168"/>
        <c:axId val="232712448"/>
        <c:axId val="0"/>
      </c:bar3DChart>
      <c:catAx>
        <c:axId val="2060231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32712448"/>
        <c:crosses val="autoZero"/>
        <c:auto val="1"/>
        <c:lblAlgn val="ctr"/>
        <c:lblOffset val="100"/>
        <c:noMultiLvlLbl val="0"/>
      </c:catAx>
      <c:valAx>
        <c:axId val="232712448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06023168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292E-2"/>
          <c:y val="1.2923382180437471E-2"/>
          <c:w val="0.94735848112443899"/>
          <c:h val="0.88706858976980085"/>
        </c:manualLayout>
      </c:layout>
      <c:bar3D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CF28-4858-82FB-186287A2F1C2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28-4858-82FB-186287A2F1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קשיים בתפקוד
עקב גיל מבוגר</c:v>
                </c:pt>
                <c:pt idx="1">
                  <c:v>נכות/ מוגבלות גופנית</c:v>
                </c:pt>
                <c:pt idx="2">
                  <c:v>התמודדות עם בעיה
בריאותית כרונית</c:v>
                </c:pt>
                <c:pt idx="3">
                  <c:v>בדידות/צורך בחברה</c:v>
                </c:pt>
                <c:pt idx="4">
                  <c:v>בעיה נפשית/ רגשית</c:v>
                </c:pt>
                <c:pt idx="5">
                  <c:v>התמודדות עם
מחלה קשה</c:v>
                </c:pt>
                <c:pt idx="6">
                  <c:v>דמנציה/אלצהיימר/
בעיית זיכרון</c:v>
                </c:pt>
                <c:pt idx="7">
                  <c:v>מוגבלות שכלית</c:v>
                </c:pt>
                <c:pt idx="8">
                  <c:v>*אחר</c:v>
                </c:pt>
              </c:strCache>
            </c:strRef>
          </c:cat>
          <c:val>
            <c:numRef>
              <c:f>Sheet1!$B$2:$J$2</c:f>
              <c:numCache>
                <c:formatCode>0%</c:formatCode>
                <c:ptCount val="9"/>
                <c:pt idx="0">
                  <c:v>0.46</c:v>
                </c:pt>
                <c:pt idx="1">
                  <c:v>0.34</c:v>
                </c:pt>
                <c:pt idx="2">
                  <c:v>0.29000000000000031</c:v>
                </c:pt>
                <c:pt idx="3">
                  <c:v>0.24000000000000021</c:v>
                </c:pt>
                <c:pt idx="4">
                  <c:v>0.19</c:v>
                </c:pt>
                <c:pt idx="5">
                  <c:v>0.18000000000000024</c:v>
                </c:pt>
                <c:pt idx="6">
                  <c:v>0.18000000000000024</c:v>
                </c:pt>
                <c:pt idx="7">
                  <c:v>0.05</c:v>
                </c:pt>
                <c:pt idx="8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28-4858-82FB-186287A2F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06133248"/>
        <c:axId val="232716480"/>
        <c:axId val="0"/>
      </c:bar3DChart>
      <c:catAx>
        <c:axId val="206133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9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32716480"/>
        <c:crosses val="autoZero"/>
        <c:auto val="1"/>
        <c:lblAlgn val="ctr"/>
        <c:lblOffset val="100"/>
        <c:noMultiLvlLbl val="0"/>
      </c:catAx>
      <c:valAx>
        <c:axId val="232716480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06133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428454077493081E-2"/>
          <c:y val="3.4692552956679654E-2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66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950-4100-963C-37B0A11E984B}"/>
              </c:ext>
            </c:extLst>
          </c:dPt>
          <c:dPt>
            <c:idx val="1"/>
            <c:bubble3D val="0"/>
            <c:spPr>
              <a:solidFill>
                <a:srgbClr val="99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D950-4100-963C-37B0A11E984B}"/>
              </c:ext>
            </c:extLst>
          </c:dPt>
          <c:cat>
            <c:strRef>
              <c:f>גיליון1!$A$2:$A$3</c:f>
              <c:strCache>
                <c:ptCount val="2"/>
                <c:pt idx="0">
                  <c:v>כן</c:v>
                </c:pt>
                <c:pt idx="1">
                  <c:v>לא</c:v>
                </c:pt>
              </c:strCache>
            </c:strRef>
          </c:cat>
          <c:val>
            <c:numRef>
              <c:f>גיליון1!$B$2:$B$3</c:f>
              <c:numCache>
                <c:formatCode>0%</c:formatCode>
                <c:ptCount val="2"/>
                <c:pt idx="0">
                  <c:v>0.22</c:v>
                </c:pt>
                <c:pt idx="1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50-4100-963C-37B0A11E9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278E-2"/>
          <c:y val="1.2923382180437471E-2"/>
          <c:w val="0.94735848112443899"/>
          <c:h val="0.88706858976980096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072C-4F92-B13E-26F2B143E06D}"/>
              </c:ext>
            </c:extLst>
          </c:dPt>
          <c:dPt>
            <c:idx val="1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3-072C-4F92-B13E-26F2B143E06D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2C-4F92-B13E-26F2B143E0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 הענקתי תמיכה רגשית</c:v>
                </c:pt>
                <c:pt idx="1">
                  <c:v> ליוויתי לרופא, לבדיקות רפואיות בביה"ח או לשירותי בריאות אחרים</c:v>
                </c:pt>
                <c:pt idx="2">
                  <c:v> עזרתי בסידורים ועניינים בירוקרטיים</c:v>
                </c:pt>
                <c:pt idx="3">
                  <c:v>קבעתי תורים לבדיקות, ביקורים אצל הרופא/ בי"ח</c:v>
                </c:pt>
                <c:pt idx="4">
                  <c:v>עשיתי קניות בסופר/ בשוק של מצרכים לבית </c:v>
                </c:pt>
                <c:pt idx="5">
                  <c:v>עזרתי בטיפול התרופתי </c:v>
                </c:pt>
                <c:pt idx="6">
                  <c:v>ליוויתי מחוץ לבית לפעילויות פנאי</c:v>
                </c:pt>
                <c:pt idx="7">
                  <c:v>עזרתי בניהול משק הבית </c:v>
                </c:pt>
                <c:pt idx="8">
                  <c:v>  עזרתי בפעולות של
תפקוד</c:v>
                </c:pt>
                <c:pt idx="9">
                  <c:v>  עזרתי בגיוס, העסקה, ותיאום 
של עבודת מטפלת/עובדת זרה</c:v>
                </c:pt>
                <c:pt idx="10">
                  <c:v> הענקתי עזרה כלכלית</c:v>
                </c:pt>
                <c:pt idx="11">
                  <c:v>עזרתי בדרך אחרת</c:v>
                </c:pt>
              </c:strCache>
            </c:strRef>
          </c:cat>
          <c:val>
            <c:numRef>
              <c:f>Sheet1!$B$2:$M$2</c:f>
              <c:numCache>
                <c:formatCode>0%</c:formatCode>
                <c:ptCount val="12"/>
                <c:pt idx="0">
                  <c:v>0.75000000000000144</c:v>
                </c:pt>
                <c:pt idx="1">
                  <c:v>0.73000000000000065</c:v>
                </c:pt>
                <c:pt idx="2">
                  <c:v>0.65000000000000169</c:v>
                </c:pt>
                <c:pt idx="3">
                  <c:v>0.63000000000000145</c:v>
                </c:pt>
                <c:pt idx="4">
                  <c:v>0.62000000000000133</c:v>
                </c:pt>
                <c:pt idx="5">
                  <c:v>0.56999999999999995</c:v>
                </c:pt>
                <c:pt idx="6">
                  <c:v>0.47000000000000008</c:v>
                </c:pt>
                <c:pt idx="7">
                  <c:v>0.43000000000000038</c:v>
                </c:pt>
                <c:pt idx="8">
                  <c:v>0.31000000000000066</c:v>
                </c:pt>
                <c:pt idx="9">
                  <c:v>0.29000000000000031</c:v>
                </c:pt>
                <c:pt idx="10">
                  <c:v>0.28000000000000008</c:v>
                </c:pt>
                <c:pt idx="1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2C-4F92-B13E-26F2B143E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06697984"/>
        <c:axId val="235086976"/>
        <c:axId val="0"/>
      </c:bar3DChart>
      <c:catAx>
        <c:axId val="206697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35086976"/>
        <c:crosses val="autoZero"/>
        <c:auto val="1"/>
        <c:lblAlgn val="ctr"/>
        <c:lblOffset val="100"/>
        <c:noMultiLvlLbl val="0"/>
      </c:catAx>
      <c:valAx>
        <c:axId val="235086976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066979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278E-2"/>
          <c:y val="1.2923382180437471E-2"/>
          <c:w val="0.94735848112443899"/>
          <c:h val="0.88706858976980096"/>
        </c:manualLayout>
      </c:layout>
      <c:bar3D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08C7-4299-A3DC-167C61710245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08C7-4299-A3DC-167C61710245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8C7-4299-A3DC-167C617102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Sheet1!$B$1:$N$1</c:f>
              <c:strCache>
                <c:ptCount val="13"/>
                <c:pt idx="0">
                  <c:v>להעניק
תמיכה
רגשית</c:v>
                </c:pt>
                <c:pt idx="1">
                  <c:v>לעזור בסידורים
ועניינים בירוקרטיים
</c:v>
                </c:pt>
                <c:pt idx="2">
                  <c:v>ללוות לרופא,
לבדיקות
רפואיות/
שירותי בריאות
אחרים</c:v>
                </c:pt>
                <c:pt idx="3">
                  <c:v>לעזור בגיוס,
העסקה ותיאום
של עבודת מטפלת\
עובדת זרה
</c:v>
                </c:pt>
                <c:pt idx="4">
                  <c:v>לעזור בניהול
משק הבית</c:v>
                </c:pt>
                <c:pt idx="5">
                  <c:v>להעניק
עזרה
כללית</c:v>
                </c:pt>
                <c:pt idx="6">
                  <c:v>לא צריך
עזרה</c:v>
                </c:pt>
                <c:pt idx="7">
                  <c:v>לעזור
בפעולות
תפקוד</c:v>
                </c:pt>
                <c:pt idx="8">
                  <c:v>לעזור
בטיפול
תרופתי</c:v>
                </c:pt>
                <c:pt idx="9">
                  <c:v>ליווי מחוץ
לבית לפעילויות
פנאי</c:v>
                </c:pt>
                <c:pt idx="10">
                  <c:v>קביעת תורים
לבדיקות/ ביקור
אצל רופא/ בי"ח</c:v>
                </c:pt>
                <c:pt idx="11">
                  <c:v>לעשות קניות
בסופר/בשוק</c:v>
                </c:pt>
                <c:pt idx="12">
                  <c:v>לא יודע/
לא בטוח</c:v>
                </c:pt>
              </c:strCache>
            </c:strRef>
          </c:cat>
          <c:val>
            <c:numRef>
              <c:f>Sheet1!$B$2:$N$2</c:f>
              <c:numCache>
                <c:formatCode>0%</c:formatCode>
                <c:ptCount val="13"/>
                <c:pt idx="0">
                  <c:v>0.29000000000000031</c:v>
                </c:pt>
                <c:pt idx="1">
                  <c:v>0.28000000000000008</c:v>
                </c:pt>
                <c:pt idx="2">
                  <c:v>0.24000000000000021</c:v>
                </c:pt>
                <c:pt idx="3">
                  <c:v>0.23</c:v>
                </c:pt>
                <c:pt idx="4">
                  <c:v>0.2</c:v>
                </c:pt>
                <c:pt idx="5">
                  <c:v>0.18000000000000024</c:v>
                </c:pt>
                <c:pt idx="6">
                  <c:v>0.18000000000000024</c:v>
                </c:pt>
                <c:pt idx="7">
                  <c:v>0.16</c:v>
                </c:pt>
                <c:pt idx="8">
                  <c:v>0.13</c:v>
                </c:pt>
                <c:pt idx="9">
                  <c:v>0.13</c:v>
                </c:pt>
                <c:pt idx="10">
                  <c:v>0.11</c:v>
                </c:pt>
                <c:pt idx="11">
                  <c:v>0.1</c:v>
                </c:pt>
                <c:pt idx="1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8C7-4299-A3DC-167C61710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18147328"/>
        <c:axId val="235091584"/>
        <c:axId val="0"/>
      </c:bar3DChart>
      <c:catAx>
        <c:axId val="218147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35091584"/>
        <c:crosses val="autoZero"/>
        <c:auto val="1"/>
        <c:lblAlgn val="ctr"/>
        <c:lblOffset val="100"/>
        <c:noMultiLvlLbl val="0"/>
      </c:catAx>
      <c:valAx>
        <c:axId val="235091584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181473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105721477781381E-2"/>
          <c:y val="2.9765093028810492E-3"/>
          <c:w val="0.96855837280749724"/>
          <c:h val="0.87836614173227057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0.32000000000000073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עמודה2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9.0000000000000024E-2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9130368"/>
        <c:axId val="245598464"/>
        <c:axId val="0"/>
      </c:bar3DChart>
      <c:catAx>
        <c:axId val="2191303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5598464"/>
        <c:crosses val="autoZero"/>
        <c:auto val="1"/>
        <c:lblAlgn val="ctr"/>
        <c:lblOffset val="100"/>
        <c:noMultiLvlLbl val="0"/>
      </c:catAx>
      <c:valAx>
        <c:axId val="245598464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19130368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428454077493081E-2"/>
          <c:y val="3.4692552956679654E-2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66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612-433C-8C60-3391167E53B0}"/>
              </c:ext>
            </c:extLst>
          </c:dPt>
          <c:dPt>
            <c:idx val="1"/>
            <c:bubble3D val="0"/>
            <c:spPr>
              <a:solidFill>
                <a:srgbClr val="99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612-433C-8C60-3391167E53B0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A612-433C-8C60-3391167E53B0}"/>
              </c:ext>
            </c:extLst>
          </c:dPt>
          <c:cat>
            <c:strRef>
              <c:f>גיליון1!$A$2:$A$4</c:f>
              <c:strCache>
                <c:ptCount val="3"/>
                <c:pt idx="0">
                  <c:v>כן</c:v>
                </c:pt>
                <c:pt idx="1">
                  <c:v>לא</c:v>
                </c:pt>
                <c:pt idx="2">
                  <c:v>לא בטוח</c:v>
                </c:pt>
              </c:strCache>
            </c:strRef>
          </c:cat>
          <c:val>
            <c:numRef>
              <c:f>גיליון1!$B$2:$B$4</c:f>
              <c:numCache>
                <c:formatCode>0%</c:formatCode>
                <c:ptCount val="3"/>
                <c:pt idx="0">
                  <c:v>0.4</c:v>
                </c:pt>
                <c:pt idx="1">
                  <c:v>0.45</c:v>
                </c:pt>
                <c:pt idx="2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12-433C-8C60-3391167E5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428454077493081E-2"/>
          <c:y val="3.4692552956679654E-2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66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ADB-43A3-B65E-16BC3BC236B3}"/>
              </c:ext>
            </c:extLst>
          </c:dPt>
          <c:dPt>
            <c:idx val="1"/>
            <c:bubble3D val="0"/>
            <c:spPr>
              <a:solidFill>
                <a:srgbClr val="99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DADB-43A3-B65E-16BC3BC236B3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DADB-43A3-B65E-16BC3BC236B3}"/>
              </c:ext>
            </c:extLst>
          </c:dPt>
          <c:cat>
            <c:strRef>
              <c:f>גיליון1!$A$2:$A$4</c:f>
              <c:strCache>
                <c:ptCount val="3"/>
                <c:pt idx="0">
                  <c:v>כן</c:v>
                </c:pt>
                <c:pt idx="1">
                  <c:v>לא</c:v>
                </c:pt>
                <c:pt idx="2">
                  <c:v>לא בטוח</c:v>
                </c:pt>
              </c:strCache>
            </c:strRef>
          </c:cat>
          <c:val>
            <c:numRef>
              <c:f>גיליון1!$B$2:$B$4</c:f>
              <c:numCache>
                <c:formatCode>0%</c:formatCode>
                <c:ptCount val="3"/>
                <c:pt idx="0">
                  <c:v>0.76000000000000134</c:v>
                </c:pt>
                <c:pt idx="1">
                  <c:v>0.15000000000000024</c:v>
                </c:pt>
                <c:pt idx="2">
                  <c:v>9.0000000000000024E-2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ADB-43A3-B65E-16BC3BC23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299E-2"/>
          <c:y val="1.2923382180437471E-2"/>
          <c:w val="0.94735848112443899"/>
          <c:h val="0.88706858976980063"/>
        </c:manualLayout>
      </c:layout>
      <c:bar3D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1-5A4A-4CD5-ABA9-81710CE7B96D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3-5A4A-4CD5-ABA9-81710CE7B96D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5-5A4A-4CD5-ABA9-81710CE7B96D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7-5A4A-4CD5-ABA9-81710CE7B96D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4A-4CD5-ABA9-81710CE7B9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לא</c:v>
                </c:pt>
                <c:pt idx="1">
                  <c:v>כן, עובד/ת ישראלי/ת
מס' שעות בשבוע</c:v>
                </c:pt>
                <c:pt idx="2">
                  <c:v>כן, עובד/ת זר/ה
24/7 </c:v>
                </c:pt>
                <c:pt idx="3">
                  <c:v>כן, בן משפחה
שמקבל על כך
תשלום מביטוח לאומי</c:v>
                </c:pt>
                <c:pt idx="4">
                  <c:v>כן, עובד/ת ישראלי/ת
24/7</c:v>
                </c:pt>
                <c:pt idx="5">
                  <c:v>לא בטוח/
לא יודע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0.42000000000000032</c:v>
                </c:pt>
                <c:pt idx="1">
                  <c:v>0.25</c:v>
                </c:pt>
                <c:pt idx="2">
                  <c:v>0.22</c:v>
                </c:pt>
                <c:pt idx="3">
                  <c:v>3.0000000000000002E-2</c:v>
                </c:pt>
                <c:pt idx="4">
                  <c:v>2.0000000000000011E-2</c:v>
                </c:pt>
                <c:pt idx="5">
                  <c:v>6.0000000000000032E-2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A4A-4CD5-ABA9-81710CE7B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22532608"/>
        <c:axId val="265889472"/>
        <c:axId val="0"/>
      </c:bar3DChart>
      <c:catAx>
        <c:axId val="222532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12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65889472"/>
        <c:crosses val="autoZero"/>
        <c:auto val="1"/>
        <c:lblAlgn val="ctr"/>
        <c:lblOffset val="100"/>
        <c:noMultiLvlLbl val="0"/>
      </c:catAx>
      <c:valAx>
        <c:axId val="265889472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225326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661321493028434E-2"/>
          <c:y val="3.7417496224226805E-2"/>
          <c:w val="0.75889155960769172"/>
          <c:h val="0.87836614173227012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גיליון1!$A$1</c:f>
              <c:strCache>
                <c:ptCount val="1"/>
                <c:pt idx="0">
                  <c:v>50-59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גיליון1!$A$2:$A$4</c:f>
              <c:numCache>
                <c:formatCode>General</c:formatCode>
                <c:ptCount val="3"/>
                <c:pt idx="2" formatCode="0%">
                  <c:v>0.18000000000000024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גיליון1!$B$1</c:f>
              <c:strCache>
                <c:ptCount val="1"/>
                <c:pt idx="0">
                  <c:v>60-69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גיליון1!$B$2:$B$4</c:f>
              <c:numCache>
                <c:formatCode>General</c:formatCode>
                <c:ptCount val="3"/>
                <c:pt idx="2" formatCode="0%">
                  <c:v>0.24000000000000021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גיליון1!$C$1</c:f>
              <c:strCache>
                <c:ptCount val="1"/>
                <c:pt idx="0">
                  <c:v>70-79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גיליון1!$C$2:$C$4</c:f>
              <c:numCache>
                <c:formatCode>General</c:formatCode>
                <c:ptCount val="3"/>
                <c:pt idx="2" formatCode="0%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גיליון1!$D$1</c:f>
              <c:strCache>
                <c:ptCount val="1"/>
                <c:pt idx="0">
                  <c:v>80-89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גיליון1!$D$2:$D$4</c:f>
              <c:numCache>
                <c:formatCode>General</c:formatCode>
                <c:ptCount val="3"/>
                <c:pt idx="2" formatCode="0%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גיליון1!$E$1</c:f>
              <c:strCache>
                <c:ptCount val="1"/>
                <c:pt idx="0">
                  <c:v>90-100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גיליון1!$E$2:$E$4</c:f>
              <c:numCache>
                <c:formatCode>General</c:formatCode>
                <c:ptCount val="3"/>
                <c:pt idx="2" formatCode="0%">
                  <c:v>4.0000000000000022E-2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גיליון1!$F$1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גיליון1!$F$2:$F$4</c:f>
              <c:numCache>
                <c:formatCode>General</c:formatCode>
                <c:ptCount val="3"/>
                <c:pt idx="2" formatCode="0%">
                  <c:v>2.0000000000000011E-2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07-4CE7-984A-94FDADFC1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2711296"/>
        <c:axId val="245602496"/>
        <c:axId val="0"/>
      </c:bar3DChart>
      <c:catAx>
        <c:axId val="22271129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45602496"/>
        <c:crosses val="autoZero"/>
        <c:auto val="1"/>
        <c:lblAlgn val="ctr"/>
        <c:lblOffset val="100"/>
        <c:noMultiLvlLbl val="0"/>
      </c:catAx>
      <c:valAx>
        <c:axId val="245602496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22711296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661321493028434E-2"/>
          <c:y val="3.7417496224226812E-2"/>
          <c:w val="0.75889155960769183"/>
          <c:h val="0.8783661417322699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גיליון1!$A$1</c:f>
              <c:strCache>
                <c:ptCount val="1"/>
                <c:pt idx="0">
                  <c:v>50-59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גיליון1!$A$2:$A$5</c:f>
              <c:numCache>
                <c:formatCode>General</c:formatCode>
                <c:ptCount val="4"/>
                <c:pt idx="2" formatCode="0%">
                  <c:v>0.41000000000000031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גיליון1!$B$1</c:f>
              <c:strCache>
                <c:ptCount val="1"/>
                <c:pt idx="0">
                  <c:v>60-69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General</c:formatCode>
                <c:ptCount val="4"/>
                <c:pt idx="2" formatCode="0%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גיליון1!$C$1</c:f>
              <c:strCache>
                <c:ptCount val="1"/>
                <c:pt idx="0">
                  <c:v>70-79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General</c:formatCode>
                <c:ptCount val="4"/>
                <c:pt idx="2" formatCode="0%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גיליון1!$D$1</c:f>
              <c:strCache>
                <c:ptCount val="1"/>
                <c:pt idx="0">
                  <c:v>80-89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General</c:formatCode>
                <c:ptCount val="4"/>
                <c:pt idx="2" formatCode="0%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גיליון1!$E$1</c:f>
              <c:strCache>
                <c:ptCount val="1"/>
                <c:pt idx="0">
                  <c:v>90-100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General</c:formatCode>
                <c:ptCount val="4"/>
                <c:pt idx="2" formatCode="0%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גיליון1!$F$1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General</c:formatCode>
                <c:ptCount val="4"/>
                <c:pt idx="2" formatCode="0%">
                  <c:v>6.0000000000000032E-2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54-46FD-B312-5453DAB65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7492352"/>
        <c:axId val="265891776"/>
        <c:axId val="0"/>
      </c:bar3DChart>
      <c:catAx>
        <c:axId val="22749235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65891776"/>
        <c:crosses val="autoZero"/>
        <c:auto val="1"/>
        <c:lblAlgn val="ctr"/>
        <c:lblOffset val="100"/>
        <c:noMultiLvlLbl val="0"/>
      </c:catAx>
      <c:valAx>
        <c:axId val="265891776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27492352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428454077493081E-2"/>
          <c:y val="3.4692552956679654E-2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66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B0CE-4571-ABA9-3B4974B6125A}"/>
              </c:ext>
            </c:extLst>
          </c:dPt>
          <c:dPt>
            <c:idx val="1"/>
            <c:bubble3D val="0"/>
            <c:spPr>
              <a:solidFill>
                <a:srgbClr val="99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B0CE-4571-ABA9-3B4974B6125A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B0CE-4571-ABA9-3B4974B6125A}"/>
              </c:ext>
            </c:extLst>
          </c:dPt>
          <c:cat>
            <c:strRef>
              <c:f>גיליון1!$A$2:$A$4</c:f>
              <c:strCache>
                <c:ptCount val="3"/>
                <c:pt idx="0">
                  <c:v>כן</c:v>
                </c:pt>
                <c:pt idx="1">
                  <c:v>לא</c:v>
                </c:pt>
                <c:pt idx="2">
                  <c:v>לא בטוח</c:v>
                </c:pt>
              </c:strCache>
            </c:strRef>
          </c:cat>
          <c:val>
            <c:numRef>
              <c:f>גיליון1!$B$2:$B$4</c:f>
              <c:numCache>
                <c:formatCode>0%</c:formatCode>
                <c:ptCount val="3"/>
                <c:pt idx="0">
                  <c:v>0.60000000000000064</c:v>
                </c:pt>
                <c:pt idx="1">
                  <c:v>0.17</c:v>
                </c:pt>
                <c:pt idx="2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0CE-4571-ABA9-3B4974B612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3"/>
          <c:y val="2.9765093028810492E-3"/>
          <c:w val="0.75889155960769106"/>
          <c:h val="0.87836614173227057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0.43000000000000038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מסכימה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7.0000000000000021E-2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בטוחה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גיליון1!$G$2</c:f>
              <c:numCache>
                <c:formatCode>0%</c:formatCode>
                <c:ptCount val="1"/>
                <c:pt idx="0">
                  <c:v>1.0000000000000005E-2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4-49AA-B223-29FB88468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9039616"/>
        <c:axId val="335304320"/>
        <c:axId val="0"/>
      </c:bar3DChart>
      <c:catAx>
        <c:axId val="229039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35304320"/>
        <c:crosses val="autoZero"/>
        <c:auto val="1"/>
        <c:lblAlgn val="ctr"/>
        <c:lblOffset val="100"/>
        <c:noMultiLvlLbl val="0"/>
      </c:catAx>
      <c:valAx>
        <c:axId val="335304320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29039616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306"/>
          <c:y val="2.9765093028810492E-3"/>
          <c:w val="0.75889155960769128"/>
          <c:h val="0.87836614173227046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גיליון1!$A$1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גיליון1!$A$2:$A$4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גיליון1!$B$1</c:f>
              <c:strCache>
                <c:ptCount val="1"/>
                <c:pt idx="0">
                  <c:v>כלל לא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גיליון1!$B$2:$B$4</c:f>
              <c:numCache>
                <c:formatCode>General</c:formatCode>
                <c:ptCount val="3"/>
                <c:pt idx="0" formatCode="0%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גיליון1!$C$1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גיליון1!$C$2:$C$4</c:f>
              <c:numCache>
                <c:formatCode>General</c:formatCode>
                <c:ptCount val="3"/>
                <c:pt idx="0" formatCode="0%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גיליון1!$D$1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גיליון1!$D$2:$D$4</c:f>
              <c:numCache>
                <c:formatCode>General</c:formatCode>
                <c:ptCount val="3"/>
                <c:pt idx="0" formatCode="0%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גיליון1!$E$1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גיליון1!$E$2:$E$4</c:f>
              <c:numCache>
                <c:formatCode>General</c:formatCode>
                <c:ptCount val="3"/>
                <c:pt idx="0" formatCode="0%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גיליון1!$F$1</c:f>
              <c:strCache>
                <c:ptCount val="1"/>
                <c:pt idx="0">
                  <c:v>מסכימה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גיליון1!$F$2:$F$4</c:f>
              <c:numCache>
                <c:formatCode>General</c:formatCode>
                <c:ptCount val="3"/>
                <c:pt idx="0" formatCode="0%">
                  <c:v>0.12000000000000002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38-4EE4-9319-3645A8182A1D}"/>
            </c:ext>
          </c:extLst>
        </c:ser>
        <c:ser>
          <c:idx val="6"/>
          <c:order val="6"/>
          <c:tx>
            <c:strRef>
              <c:f>גיליון1!$G$1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גיליון1!$G$2:$G$4</c:f>
              <c:numCache>
                <c:formatCode>General</c:formatCode>
                <c:ptCount val="3"/>
                <c:pt idx="0" formatCode="0%">
                  <c:v>3.0000000000000002E-2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38-4EE4-9319-3645A8182A1D}"/>
            </c:ext>
          </c:extLst>
        </c:ser>
        <c:ser>
          <c:idx val="7"/>
          <c:order val="7"/>
          <c:tx>
            <c:strRef>
              <c:f>גיליון1!$H$1</c:f>
              <c:strCache>
                <c:ptCount val="1"/>
                <c:pt idx="0">
                  <c:v>לא בטוחה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גיליון1!$H$2:$H$4</c:f>
              <c:numCache>
                <c:formatCode>General</c:formatCode>
                <c:ptCount val="3"/>
                <c:pt idx="0" formatCode="0%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38-4EE4-9319-3645A8182A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9399552"/>
        <c:axId val="349276416"/>
        <c:axId val="0"/>
      </c:bar3DChart>
      <c:catAx>
        <c:axId val="2293995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9276416"/>
        <c:crosses val="autoZero"/>
        <c:auto val="1"/>
        <c:lblAlgn val="ctr"/>
        <c:lblOffset val="100"/>
        <c:noMultiLvlLbl val="0"/>
      </c:catAx>
      <c:valAx>
        <c:axId val="349276416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29399552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345"/>
          <c:y val="2.9765093028810492E-3"/>
          <c:w val="0.75889155960769228"/>
          <c:h val="0.87836614173226901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C9D0-418E-B126-41476B12EE8A}"/>
              </c:ext>
            </c:extLst>
          </c:dPt>
          <c:dLbls>
            <c:dLbl>
              <c:idx val="5"/>
              <c:layout>
                <c:manualLayout>
                  <c:x val="5.136969678665693E-3"/>
                  <c:y val="2.64740412644839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2.0000000000000011E-2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2119470110046699E-2"/>
                  <c:y val="5.73386470156140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D0-418E-B126-41476B12EE8A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0.21000000000000021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מסכימה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0.42000000000000032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בטוח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גיליון1!$G$2</c:f>
              <c:numCache>
                <c:formatCode>0%</c:formatCode>
                <c:ptCount val="1"/>
                <c:pt idx="0">
                  <c:v>4.0000000000000022E-2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D0-418E-B126-41476B12E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3424384"/>
        <c:axId val="349278720"/>
        <c:axId val="0"/>
      </c:bar3DChart>
      <c:catAx>
        <c:axId val="2334243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9278720"/>
        <c:crosses val="autoZero"/>
        <c:auto val="1"/>
        <c:lblAlgn val="ctr"/>
        <c:lblOffset val="100"/>
        <c:noMultiLvlLbl val="0"/>
      </c:catAx>
      <c:valAx>
        <c:axId val="349278720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33424384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35"/>
          <c:y val="2.9765093028810492E-3"/>
          <c:w val="0.7588915596076925"/>
          <c:h val="0.87836614173226868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C659-4D37-AF0F-CA8CC43A44D6}"/>
              </c:ext>
            </c:extLst>
          </c:dPt>
          <c:dLbls>
            <c:dLbl>
              <c:idx val="5"/>
              <c:layout>
                <c:manualLayout>
                  <c:x val="5.136969678665693E-3"/>
                  <c:y val="2.6474041264483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2.0000000000000011E-2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2119470110046699E-2"/>
                  <c:y val="5.73386470156140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59-4D37-AF0F-CA8CC43A44D6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מסכימה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0.32000000000000084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0.41000000000000031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בטוח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גיליון1!$G$2</c:f>
              <c:numCache>
                <c:formatCode>0%</c:formatCode>
                <c:ptCount val="1"/>
                <c:pt idx="0">
                  <c:v>4.0000000000000022E-2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59-4D37-AF0F-CA8CC43A44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6196864"/>
        <c:axId val="349281600"/>
        <c:axId val="0"/>
      </c:bar3DChart>
      <c:catAx>
        <c:axId val="2361968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9281600"/>
        <c:crosses val="autoZero"/>
        <c:auto val="1"/>
        <c:lblAlgn val="ctr"/>
        <c:lblOffset val="100"/>
        <c:noMultiLvlLbl val="0"/>
      </c:catAx>
      <c:valAx>
        <c:axId val="349281600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36196864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172"/>
          <c:h val="0.87836614173227012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General</c:formatCode>
                <c:ptCount val="4"/>
                <c:pt idx="2" formatCode="0%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General</c:formatCode>
                <c:ptCount val="4"/>
                <c:pt idx="2" formatCode="0%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General</c:formatCode>
                <c:ptCount val="4"/>
                <c:pt idx="2" formatCode="0%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A4E85B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General</c:formatCode>
                <c:ptCount val="4"/>
                <c:pt idx="2" formatCode="0%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General</c:formatCode>
                <c:ptCount val="4"/>
                <c:pt idx="2" formatCode="0%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גיליון1!$G$2:$G$5</c:f>
              <c:numCache>
                <c:formatCode>General</c:formatCode>
                <c:ptCount val="4"/>
                <c:pt idx="2" formatCode="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7974016"/>
        <c:axId val="351611136"/>
        <c:axId val="0"/>
      </c:bar3DChart>
      <c:catAx>
        <c:axId val="2379740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1611136"/>
        <c:crosses val="autoZero"/>
        <c:auto val="1"/>
        <c:lblAlgn val="ctr"/>
        <c:lblOffset val="100"/>
        <c:noMultiLvlLbl val="0"/>
      </c:catAx>
      <c:valAx>
        <c:axId val="351611136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37974016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195"/>
          <c:h val="0.87836614173226957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0%</c:formatCode>
                <c:ptCount val="4"/>
                <c:pt idx="1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0%</c:formatCode>
                <c:ptCount val="4"/>
                <c:pt idx="1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0%</c:formatCode>
                <c:ptCount val="4"/>
                <c:pt idx="1">
                  <c:v>0.28000000000000008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A4E85B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0%</c:formatCode>
                <c:ptCount val="4"/>
                <c:pt idx="1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0%</c:formatCode>
                <c:ptCount val="4"/>
                <c:pt idx="1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גיליון1!$G$2:$G$5</c:f>
              <c:numCache>
                <c:formatCode>0%</c:formatCode>
                <c:ptCount val="4"/>
                <c:pt idx="1">
                  <c:v>1.0000000000000005E-2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9584256"/>
        <c:axId val="351613440"/>
        <c:axId val="0"/>
      </c:bar3DChart>
      <c:catAx>
        <c:axId val="2395842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1613440"/>
        <c:crosses val="autoZero"/>
        <c:auto val="1"/>
        <c:lblAlgn val="ctr"/>
        <c:lblOffset val="100"/>
        <c:noMultiLvlLbl val="0"/>
      </c:catAx>
      <c:valAx>
        <c:axId val="351613440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39584256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183"/>
          <c:h val="0.8783661417322699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General</c:formatCode>
                <c:ptCount val="4"/>
                <c:pt idx="3" formatCode="0%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General</c:formatCode>
                <c:ptCount val="4"/>
                <c:pt idx="3" formatCode="0%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General</c:formatCode>
                <c:ptCount val="4"/>
                <c:pt idx="3" formatCode="0%">
                  <c:v>0.3100000000000005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A4E85B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General</c:formatCode>
                <c:ptCount val="4"/>
                <c:pt idx="3" formatCode="0%">
                  <c:v>0.21000000000000021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General</c:formatCode>
                <c:ptCount val="4"/>
                <c:pt idx="3" formatCode="0%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גיליון1!$G$2:$G$5</c:f>
              <c:numCache>
                <c:formatCode>General</c:formatCode>
                <c:ptCount val="4"/>
                <c:pt idx="3" formatCode="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9936512"/>
        <c:axId val="351615744"/>
        <c:axId val="0"/>
      </c:bar3DChart>
      <c:catAx>
        <c:axId val="2399365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1615744"/>
        <c:crosses val="autoZero"/>
        <c:auto val="1"/>
        <c:lblAlgn val="ctr"/>
        <c:lblOffset val="100"/>
        <c:noMultiLvlLbl val="0"/>
      </c:catAx>
      <c:valAx>
        <c:axId val="351615744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39936512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195"/>
          <c:h val="0.87836614173226957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General</c:formatCode>
                <c:ptCount val="4"/>
                <c:pt idx="2" formatCode="0%">
                  <c:v>9.0000000000000024E-2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General</c:formatCode>
                <c:ptCount val="4"/>
                <c:pt idx="2" formatCode="0%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General</c:formatCode>
                <c:ptCount val="4"/>
                <c:pt idx="2" formatCode="0%">
                  <c:v>0.18000000000000024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A4E85B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General</c:formatCode>
                <c:ptCount val="4"/>
                <c:pt idx="2" formatCode="0%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General</c:formatCode>
                <c:ptCount val="4"/>
                <c:pt idx="2" formatCode="0%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גיליון1!$G$2:$G$5</c:f>
              <c:numCache>
                <c:formatCode>General</c:formatCode>
                <c:ptCount val="4"/>
                <c:pt idx="2" formatCode="0%">
                  <c:v>1.0000000000000005E-2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0470528"/>
        <c:axId val="348701824"/>
        <c:axId val="0"/>
      </c:bar3DChart>
      <c:catAx>
        <c:axId val="240470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8701824"/>
        <c:crosses val="autoZero"/>
        <c:auto val="1"/>
        <c:lblAlgn val="ctr"/>
        <c:lblOffset val="100"/>
        <c:noMultiLvlLbl val="0"/>
      </c:catAx>
      <c:valAx>
        <c:axId val="348701824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40470528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206"/>
          <c:h val="0.87836614173226935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0%</c:formatCode>
                <c:ptCount val="4"/>
                <c:pt idx="1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0%</c:formatCode>
                <c:ptCount val="4"/>
                <c:pt idx="1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0%</c:formatCode>
                <c:ptCount val="4"/>
                <c:pt idx="1">
                  <c:v>0.35000000000000031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A4E85B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0%</c:formatCode>
                <c:ptCount val="4"/>
                <c:pt idx="1">
                  <c:v>0.21000000000000021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0%</c:formatCode>
                <c:ptCount val="4"/>
                <c:pt idx="1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גיליון1!$G$2:$G$5</c:f>
              <c:numCache>
                <c:formatCode>0%</c:formatCode>
                <c:ptCount val="4"/>
                <c:pt idx="1">
                  <c:v>1.0000000000000005E-2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0677376"/>
        <c:axId val="348704128"/>
        <c:axId val="0"/>
      </c:bar3DChart>
      <c:catAx>
        <c:axId val="2406773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8704128"/>
        <c:crosses val="autoZero"/>
        <c:auto val="1"/>
        <c:lblAlgn val="ctr"/>
        <c:lblOffset val="100"/>
        <c:noMultiLvlLbl val="0"/>
      </c:catAx>
      <c:valAx>
        <c:axId val="348704128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40677376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195"/>
          <c:h val="0.87836614173226957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General</c:formatCode>
                <c:ptCount val="4"/>
                <c:pt idx="3" formatCode="0%">
                  <c:v>9.0000000000000024E-2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General</c:formatCode>
                <c:ptCount val="4"/>
                <c:pt idx="3" formatCode="0%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General</c:formatCode>
                <c:ptCount val="4"/>
                <c:pt idx="3" formatCode="0%">
                  <c:v>0.28000000000000008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A4E85B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General</c:formatCode>
                <c:ptCount val="4"/>
                <c:pt idx="3" formatCode="0%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General</c:formatCode>
                <c:ptCount val="4"/>
                <c:pt idx="3" formatCode="0%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גיליון1!$G$2:$G$5</c:f>
              <c:numCache>
                <c:formatCode>General</c:formatCode>
                <c:ptCount val="4"/>
                <c:pt idx="3" formatCode="0%">
                  <c:v>2.0000000000000011E-2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1082880"/>
        <c:axId val="348706432"/>
        <c:axId val="0"/>
      </c:bar3DChart>
      <c:catAx>
        <c:axId val="2410828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8706432"/>
        <c:crosses val="autoZero"/>
        <c:auto val="1"/>
        <c:lblAlgn val="ctr"/>
        <c:lblOffset val="100"/>
        <c:noMultiLvlLbl val="0"/>
      </c:catAx>
      <c:valAx>
        <c:axId val="348706432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41082880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206"/>
          <c:h val="0.87836614173226935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General</c:formatCode>
                <c:ptCount val="4"/>
                <c:pt idx="2" formatCode="0%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General</c:formatCode>
                <c:ptCount val="4"/>
                <c:pt idx="2" formatCode="0%">
                  <c:v>0.12000000000000002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General</c:formatCode>
                <c:ptCount val="4"/>
                <c:pt idx="2" formatCode="0%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A4E85B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General</c:formatCode>
                <c:ptCount val="4"/>
                <c:pt idx="2" formatCode="0%">
                  <c:v>0.28000000000000008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General</c:formatCode>
                <c:ptCount val="4"/>
                <c:pt idx="2" formatCode="0%">
                  <c:v>0.24000000000000021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גיליון1!$G$2:$G$5</c:f>
              <c:numCache>
                <c:formatCode>General</c:formatCode>
                <c:ptCount val="4"/>
                <c:pt idx="2" formatCode="0%">
                  <c:v>1.0000000000000005E-2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1398272"/>
        <c:axId val="267675328"/>
        <c:axId val="0"/>
      </c:bar3DChart>
      <c:catAx>
        <c:axId val="2413982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7675328"/>
        <c:crosses val="autoZero"/>
        <c:auto val="1"/>
        <c:lblAlgn val="ctr"/>
        <c:lblOffset val="100"/>
        <c:noMultiLvlLbl val="0"/>
      </c:catAx>
      <c:valAx>
        <c:axId val="267675328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41398272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228"/>
          <c:h val="0.87836614173226901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0%</c:formatCode>
                <c:ptCount val="4"/>
                <c:pt idx="1">
                  <c:v>4.0000000000000022E-2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0%</c:formatCode>
                <c:ptCount val="4"/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0%</c:formatCode>
                <c:ptCount val="4"/>
                <c:pt idx="1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A4E85B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0%</c:formatCode>
                <c:ptCount val="4"/>
                <c:pt idx="1">
                  <c:v>0.3100000000000005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0%</c:formatCode>
                <c:ptCount val="4"/>
                <c:pt idx="1">
                  <c:v>0.36000000000000032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גיליון1!$G$2:$G$5</c:f>
              <c:numCache>
                <c:formatCode>0%</c:formatCode>
                <c:ptCount val="4"/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5376000"/>
        <c:axId val="267678208"/>
        <c:axId val="0"/>
      </c:bar3DChart>
      <c:catAx>
        <c:axId val="2453760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7678208"/>
        <c:crosses val="autoZero"/>
        <c:auto val="1"/>
        <c:lblAlgn val="ctr"/>
        <c:lblOffset val="100"/>
        <c:noMultiLvlLbl val="0"/>
      </c:catAx>
      <c:valAx>
        <c:axId val="267678208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45376000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337"/>
          <c:y val="2.9765093028810492E-3"/>
          <c:w val="0.75889155960769206"/>
          <c:h val="0.87836614173226935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0.12000000000000002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rgbClr val="A4E85B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2119470110046699E-2"/>
                  <c:y val="5.7338647015614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BEF-4175-B67D-C8901B60298D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0.33000000000000107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מסכימה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0.18000000000000024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רלוונטי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גיליון1!$G$2</c:f>
              <c:numCache>
                <c:formatCode>0%</c:formatCode>
                <c:ptCount val="1"/>
                <c:pt idx="0">
                  <c:v>0.12000000000000002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EF-4175-B67D-C8901B60298D}"/>
            </c:ext>
          </c:extLst>
        </c:ser>
        <c:ser>
          <c:idx val="6"/>
          <c:order val="6"/>
          <c:tx>
            <c:strRef>
              <c:f>גיליון1!$H$1</c:f>
              <c:strCache>
                <c:ptCount val="1"/>
                <c:pt idx="0">
                  <c:v>לא בטוח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he-IL" sz="1227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גיליון1!$H$2</c:f>
              <c:numCache>
                <c:formatCode>0%</c:formatCode>
                <c:ptCount val="1"/>
                <c:pt idx="0">
                  <c:v>2.0000000000000011E-2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EF-4175-B67D-C8901B6029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3427584"/>
        <c:axId val="267680512"/>
        <c:axId val="0"/>
      </c:bar3DChart>
      <c:catAx>
        <c:axId val="2634275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7680512"/>
        <c:crosses val="autoZero"/>
        <c:auto val="1"/>
        <c:lblAlgn val="ctr"/>
        <c:lblOffset val="100"/>
        <c:noMultiLvlLbl val="0"/>
      </c:catAx>
      <c:valAx>
        <c:axId val="267680512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63427584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183"/>
          <c:h val="0.8783661417322699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General</c:formatCode>
                <c:ptCount val="4"/>
                <c:pt idx="3" formatCode="0%">
                  <c:v>0.29000000000000031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c:spPr>
          <c:invertIfNegative val="0"/>
          <c:dPt>
            <c:idx val="3"/>
            <c:invertIfNegative val="0"/>
            <c:bubble3D val="0"/>
            <c:spPr>
              <a:solidFill>
                <a:srgbClr val="A4E85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5BA1-4FA6-87C9-5539E74EDFCE}"/>
              </c:ext>
            </c:extLst>
          </c:dPt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General</c:formatCode>
                <c:ptCount val="4"/>
                <c:pt idx="3" formatCode="0%">
                  <c:v>0.30000000000000032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General</c:formatCode>
                <c:ptCount val="4"/>
                <c:pt idx="3" formatCode="0%">
                  <c:v>0.21000000000000021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General</c:formatCode>
                <c:ptCount val="4"/>
                <c:pt idx="3" formatCode="0%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General</c:formatCode>
                <c:ptCount val="4"/>
                <c:pt idx="3" formatCode="0%">
                  <c:v>6.0000000000000032E-2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גיליון1!$G$2:$G$5</c:f>
              <c:numCache>
                <c:formatCode>General</c:formatCode>
                <c:ptCount val="4"/>
                <c:pt idx="3" formatCode="0%">
                  <c:v>3.0000000000000002E-2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2681472"/>
        <c:axId val="348708160"/>
        <c:axId val="0"/>
      </c:bar3DChart>
      <c:catAx>
        <c:axId val="2726814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48708160"/>
        <c:crosses val="autoZero"/>
        <c:auto val="1"/>
        <c:lblAlgn val="ctr"/>
        <c:lblOffset val="100"/>
        <c:noMultiLvlLbl val="0"/>
      </c:catAx>
      <c:valAx>
        <c:axId val="348708160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72681472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428454077493081E-2"/>
          <c:y val="3.4692552956679654E-2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C0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2FD9-4E96-8F4D-77482DA5289C}"/>
              </c:ext>
            </c:extLst>
          </c:dPt>
          <c:dPt>
            <c:idx val="1"/>
            <c:bubble3D val="0"/>
            <c:spPr>
              <a:solidFill>
                <a:srgbClr val="0066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FD9-4E96-8F4D-77482DA5289C}"/>
              </c:ext>
            </c:extLst>
          </c:dPt>
          <c:dPt>
            <c:idx val="2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2FD9-4E96-8F4D-77482DA5289C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2FD9-4E96-8F4D-77482DA5289C}"/>
              </c:ext>
            </c:extLst>
          </c:dPt>
          <c:cat>
            <c:strRef>
              <c:f>גיליון1!$A$2:$A$5</c:f>
              <c:strCache>
                <c:ptCount val="4"/>
                <c:pt idx="0">
                  <c:v>כן</c:v>
                </c:pt>
                <c:pt idx="1">
                  <c:v>לא</c:v>
                </c:pt>
                <c:pt idx="2">
                  <c:v>לא עבדתי</c:v>
                </c:pt>
                <c:pt idx="3">
                  <c:v>לא בטוח</c:v>
                </c:pt>
              </c:strCache>
            </c:strRef>
          </c:cat>
          <c:val>
            <c:numRef>
              <c:f>גיליון1!$B$2:$B$5</c:f>
              <c:numCache>
                <c:formatCode>0%</c:formatCode>
                <c:ptCount val="4"/>
                <c:pt idx="0">
                  <c:v>0.52</c:v>
                </c:pt>
                <c:pt idx="1">
                  <c:v>0.29000000000000031</c:v>
                </c:pt>
                <c:pt idx="2">
                  <c:v>7.0000000000000021E-2</c:v>
                </c:pt>
                <c:pt idx="3">
                  <c:v>0.12000000000000002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FD9-4E96-8F4D-77482DA52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661321493028434E-2"/>
          <c:y val="3.7417496224226784E-2"/>
          <c:w val="0.75889155960769106"/>
          <c:h val="0.87836614173227057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גיליון1!$A$1</c:f>
              <c:strCache>
                <c:ptCount val="1"/>
                <c:pt idx="0">
                  <c:v>50-59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גיליון1!$A$2:$A$5</c:f>
              <c:numCache>
                <c:formatCode>General</c:formatCode>
                <c:ptCount val="4"/>
                <c:pt idx="2" formatCode="0%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גיליון1!$B$1</c:f>
              <c:strCache>
                <c:ptCount val="1"/>
                <c:pt idx="0">
                  <c:v>60-69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General</c:formatCode>
                <c:ptCount val="4"/>
                <c:pt idx="2" formatCode="0%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גיליון1!$C$1</c:f>
              <c:strCache>
                <c:ptCount val="1"/>
                <c:pt idx="0">
                  <c:v>70-79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General</c:formatCode>
                <c:ptCount val="4"/>
                <c:pt idx="2" formatCode="0%">
                  <c:v>0.21000000000000021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גיליון1!$D$1</c:f>
              <c:strCache>
                <c:ptCount val="1"/>
                <c:pt idx="0">
                  <c:v>80-89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General</c:formatCode>
                <c:ptCount val="4"/>
                <c:pt idx="2" formatCode="0%">
                  <c:v>6.0000000000000032E-2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93737984"/>
        <c:axId val="352212608"/>
        <c:axId val="0"/>
      </c:bar3DChart>
      <c:catAx>
        <c:axId val="29373798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352212608"/>
        <c:crosses val="autoZero"/>
        <c:auto val="1"/>
        <c:lblAlgn val="ctr"/>
        <c:lblOffset val="100"/>
        <c:noMultiLvlLbl val="0"/>
      </c:catAx>
      <c:valAx>
        <c:axId val="352212608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93737984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  <c:userShapes r:id="rId2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287"/>
          <c:y val="2.9765093028810492E-3"/>
          <c:w val="0.75889155960769084"/>
          <c:h val="0.87836614173227101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0.41000000000000031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מסכימה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7.0000000000000021E-2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4.0000000000000022E-2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בטוחה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גיליון1!$G$2</c:f>
              <c:numCache>
                <c:formatCode>0%</c:formatCode>
                <c:ptCount val="1"/>
                <c:pt idx="0">
                  <c:v>3.0000000000000002E-2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5A-4AB3-85AB-0C62A9EC3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00874240"/>
        <c:axId val="352210304"/>
        <c:axId val="0"/>
      </c:bar3DChart>
      <c:catAx>
        <c:axId val="3008742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2210304"/>
        <c:crosses val="autoZero"/>
        <c:auto val="1"/>
        <c:lblAlgn val="ctr"/>
        <c:lblOffset val="100"/>
        <c:noMultiLvlLbl val="0"/>
      </c:catAx>
      <c:valAx>
        <c:axId val="352210304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300874240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295"/>
          <c:y val="2.9765093028810492E-3"/>
          <c:w val="0.75889155960769095"/>
          <c:h val="0.87836614173227079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מסכימה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4.0000000000000022E-2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בטוחה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גיליון1!$G$2</c:f>
              <c:numCache>
                <c:formatCode>0%</c:formatCode>
                <c:ptCount val="1"/>
                <c:pt idx="0">
                  <c:v>3.0000000000000002E-2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18-4C1B-A517-0BF94174D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51494656"/>
        <c:axId val="268011776"/>
        <c:axId val="0"/>
      </c:bar3DChart>
      <c:catAx>
        <c:axId val="3514946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68011776"/>
        <c:crosses val="autoZero"/>
        <c:auto val="1"/>
        <c:lblAlgn val="ctr"/>
        <c:lblOffset val="100"/>
        <c:noMultiLvlLbl val="0"/>
      </c:catAx>
      <c:valAx>
        <c:axId val="268011776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351494656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428454077493081E-2"/>
          <c:y val="3.4692552956679654E-2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C0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D3C-49D8-B30D-7A70979DF213}"/>
              </c:ext>
            </c:extLst>
          </c:dPt>
          <c:dPt>
            <c:idx val="1"/>
            <c:bubble3D val="0"/>
            <c:spPr>
              <a:solidFill>
                <a:srgbClr val="0066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D3C-49D8-B30D-7A70979DF213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6D3C-49D8-B30D-7A70979DF213}"/>
              </c:ext>
            </c:extLst>
          </c:dPt>
          <c:cat>
            <c:strRef>
              <c:f>גיליון1!$A$2:$A$5</c:f>
              <c:strCache>
                <c:ptCount val="2"/>
                <c:pt idx="0">
                  <c:v>כן</c:v>
                </c:pt>
                <c:pt idx="1">
                  <c:v>לא</c:v>
                </c:pt>
              </c:strCache>
            </c:strRef>
          </c:cat>
          <c:val>
            <c:numRef>
              <c:f>גיליון1!$B$2:$B$5</c:f>
              <c:numCache>
                <c:formatCode>0%</c:formatCode>
                <c:ptCount val="4"/>
                <c:pt idx="0">
                  <c:v>8.0000000000000043E-2</c:v>
                </c:pt>
                <c:pt idx="1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3C-49D8-B30D-7A70979DF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306E-2"/>
          <c:y val="1.2923382180437471E-2"/>
          <c:w val="0.94735848112443899"/>
          <c:h val="0.88706858976980041"/>
        </c:manualLayout>
      </c:layout>
      <c:bar3D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1-21B3-4551-8DE4-D33F54D2A482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3-21B3-4551-8DE4-D33F54D2A482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5-21B3-4551-8DE4-D33F54D2A482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B3-4551-8DE4-D33F54D2A4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לא</c:v>
                </c:pt>
                <c:pt idx="1">
                  <c:v>כן
עם המנהל הישיר</c:v>
                </c:pt>
                <c:pt idx="2">
                  <c:v>כן
עם חבר/עמית לעבודה</c:v>
                </c:pt>
                <c:pt idx="3">
                  <c:v>כן
עם משאבי אנוש</c:v>
                </c:pt>
                <c:pt idx="4">
                  <c:v>כן
אחר*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0.60000000000000064</c:v>
                </c:pt>
                <c:pt idx="1">
                  <c:v>0.24000000000000021</c:v>
                </c:pt>
                <c:pt idx="2">
                  <c:v>0.21000000000000021</c:v>
                </c:pt>
                <c:pt idx="3">
                  <c:v>6.0000000000000032E-2</c:v>
                </c:pt>
                <c:pt idx="4">
                  <c:v>1.0000000000000005E-2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B3-4551-8DE4-D33F54D2A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353613312"/>
        <c:axId val="268013504"/>
        <c:axId val="0"/>
      </c:bar3DChart>
      <c:catAx>
        <c:axId val="353613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9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68013504"/>
        <c:crosses val="autoZero"/>
        <c:auto val="1"/>
        <c:lblAlgn val="ctr"/>
        <c:lblOffset val="100"/>
        <c:noMultiLvlLbl val="0"/>
      </c:catAx>
      <c:valAx>
        <c:axId val="268013504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3536133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428454077493081E-2"/>
          <c:y val="3.4692552956679654E-2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66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98-419A-9466-502365B491C3}"/>
              </c:ext>
            </c:extLst>
          </c:dPt>
          <c:dPt>
            <c:idx val="1"/>
            <c:bubble3D val="0"/>
            <c:spPr>
              <a:solidFill>
                <a:srgbClr val="99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98-419A-9466-502365B491C3}"/>
              </c:ext>
            </c:extLst>
          </c:dPt>
          <c:dPt>
            <c:idx val="2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4998-419A-9466-502365B491C3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4998-419A-9466-502365B491C3}"/>
              </c:ext>
            </c:extLst>
          </c:dPt>
          <c:cat>
            <c:strRef>
              <c:f>גיליון1!$A$2:$A$5</c:f>
              <c:strCache>
                <c:ptCount val="2"/>
                <c:pt idx="0">
                  <c:v>כן</c:v>
                </c:pt>
                <c:pt idx="1">
                  <c:v>לא</c:v>
                </c:pt>
              </c:strCache>
            </c:strRef>
          </c:cat>
          <c:val>
            <c:numRef>
              <c:f>גיליון1!$B$2:$B$5</c:f>
              <c:numCache>
                <c:formatCode>0%</c:formatCode>
                <c:ptCount val="4"/>
                <c:pt idx="0">
                  <c:v>0.92</c:v>
                </c:pt>
                <c:pt idx="1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98-419A-9466-502365B49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2.0977722728479285E-2"/>
          <c:y val="3.5360486155261064E-2"/>
          <c:w val="0.94735848112443899"/>
          <c:h val="0.88706858976980063"/>
        </c:manualLayout>
      </c:layout>
      <c:bar3D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C88F-4436-A96C-9FBA77505D92}"/>
              </c:ext>
            </c:extLst>
          </c:dPt>
          <c:dPt>
            <c:idx val="1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3-C88F-4436-A96C-9FBA77505D92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8F-4436-A96C-9FBA77505D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תוספת של ימי חופשה/מחלה
שנתית לצורך טיפול
</c:v>
                </c:pt>
                <c:pt idx="1">
                  <c:v>נקודת זיכוי
ממס הכנסה</c:v>
                </c:pt>
                <c:pt idx="2">
                  <c:v>זכות לגמישות
במקום העבודה</c:v>
                </c:pt>
                <c:pt idx="3">
                  <c:v>הגנה מפני פיטורים
למול המעסיק 
(בתנאים ומגבלות מסויימים)</c:v>
                </c:pt>
                <c:pt idx="4">
                  <c:v>מרכזי ייעוץ עירוניים
לבני משפחה מטפלים
לקבלת מידע והכוונה
</c:v>
                </c:pt>
                <c:pt idx="5">
                  <c:v>ליווי רגשי
ו/או משפחתי מסובסד</c:v>
                </c:pt>
                <c:pt idx="6">
                  <c:v>שיקום מקצועי
עבור מי שעזב
את מקום העבודה
בגלל הטיפול</c:v>
                </c:pt>
                <c:pt idx="7">
                  <c:v>אחר*</c:v>
                </c:pt>
                <c:pt idx="8">
                  <c:v>*אחר</c:v>
                </c:pt>
              </c:strCache>
            </c:strRef>
          </c:cat>
          <c:val>
            <c:numRef>
              <c:f>Sheet1!$B$2:$J$2</c:f>
              <c:numCache>
                <c:formatCode>0%</c:formatCode>
                <c:ptCount val="9"/>
                <c:pt idx="0">
                  <c:v>0.81</c:v>
                </c:pt>
                <c:pt idx="1">
                  <c:v>0.73000000000000065</c:v>
                </c:pt>
                <c:pt idx="2">
                  <c:v>0.62000000000000122</c:v>
                </c:pt>
                <c:pt idx="3">
                  <c:v>0.60000000000000064</c:v>
                </c:pt>
                <c:pt idx="4">
                  <c:v>0.56000000000000005</c:v>
                </c:pt>
                <c:pt idx="5">
                  <c:v>0.48000000000000032</c:v>
                </c:pt>
                <c:pt idx="6">
                  <c:v>0.38000000000000067</c:v>
                </c:pt>
                <c:pt idx="7">
                  <c:v>3.0000000000000002E-2</c:v>
                </c:pt>
                <c:pt idx="8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8F-4436-A96C-9FBA77505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355260928"/>
        <c:axId val="268035200"/>
        <c:axId val="0"/>
      </c:bar3DChart>
      <c:catAx>
        <c:axId val="355260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9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68035200"/>
        <c:crosses val="autoZero"/>
        <c:auto val="1"/>
        <c:lblAlgn val="ctr"/>
        <c:lblOffset val="100"/>
        <c:noMultiLvlLbl val="0"/>
      </c:catAx>
      <c:valAx>
        <c:axId val="268035200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355260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355E-2"/>
          <c:y val="1.2923382180437471E-2"/>
          <c:w val="0.94735848112443899"/>
          <c:h val="0.88706858976979996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82DF-4A2B-A7F2-FA5CE32D5758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DF-4A2B-A7F2-FA5CE32D57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חברים ובני משפחה</c:v>
                </c:pt>
                <c:pt idx="1">
                  <c:v>הצוות בקופת החולים</c:v>
                </c:pt>
                <c:pt idx="2">
                  <c:v>מוסדות המדינה</c:v>
                </c:pt>
                <c:pt idx="3">
                  <c:v>עמותה</c:v>
                </c:pt>
                <c:pt idx="4">
                  <c:v>רוקח/ת צוות בית המרקח</c:v>
                </c:pt>
                <c:pt idx="5">
                  <c:v>אחר*</c:v>
                </c:pt>
                <c:pt idx="6">
                  <c:v>לא יודע/
לא בטוח</c:v>
                </c:pt>
              </c:strCache>
            </c:strRef>
          </c:cat>
          <c:val>
            <c:numRef>
              <c:f>Sheet1!$B$2:$H$2</c:f>
              <c:numCache>
                <c:formatCode>0%</c:formatCode>
                <c:ptCount val="7"/>
                <c:pt idx="0">
                  <c:v>0.58000000000000007</c:v>
                </c:pt>
                <c:pt idx="1">
                  <c:v>0.27</c:v>
                </c:pt>
                <c:pt idx="2">
                  <c:v>0.19</c:v>
                </c:pt>
                <c:pt idx="3">
                  <c:v>0.18000000000000024</c:v>
                </c:pt>
                <c:pt idx="4">
                  <c:v>0.1</c:v>
                </c:pt>
                <c:pt idx="5">
                  <c:v>7.0000000000000021E-2</c:v>
                </c:pt>
                <c:pt idx="6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DF-4A2B-A7F2-FA5CE32D5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356573184"/>
        <c:axId val="268036352"/>
        <c:axId val="0"/>
      </c:bar3DChart>
      <c:catAx>
        <c:axId val="356573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11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68036352"/>
        <c:crosses val="autoZero"/>
        <c:auto val="1"/>
        <c:lblAlgn val="ctr"/>
        <c:lblOffset val="100"/>
        <c:noMultiLvlLbl val="0"/>
      </c:catAx>
      <c:valAx>
        <c:axId val="268036352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3565731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428454077493102E-2"/>
          <c:y val="3.4692552956679681E-2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66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39D-4B99-B04E-52E31CDF3687}"/>
              </c:ext>
            </c:extLst>
          </c:dPt>
          <c:dPt>
            <c:idx val="1"/>
            <c:bubble3D val="0"/>
            <c:spPr>
              <a:solidFill>
                <a:srgbClr val="99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39D-4B99-B04E-52E31CDF3687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639D-4B99-B04E-52E31CDF3687}"/>
              </c:ext>
            </c:extLst>
          </c:dPt>
          <c:cat>
            <c:strRef>
              <c:f>גיליון1!$A$2:$A$4</c:f>
              <c:strCache>
                <c:ptCount val="3"/>
                <c:pt idx="0">
                  <c:v>כן</c:v>
                </c:pt>
                <c:pt idx="1">
                  <c:v>לא</c:v>
                </c:pt>
                <c:pt idx="2">
                  <c:v>לא בטוח</c:v>
                </c:pt>
              </c:strCache>
            </c:strRef>
          </c:cat>
          <c:val>
            <c:numRef>
              <c:f>גיליון1!$B$2:$B$4</c:f>
              <c:numCache>
                <c:formatCode>0%</c:formatCode>
                <c:ptCount val="3"/>
                <c:pt idx="0">
                  <c:v>0.33000000000000113</c:v>
                </c:pt>
                <c:pt idx="1">
                  <c:v>0.42000000000000032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9D-4B99-B04E-52E31CDF3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8789764100285163E-2"/>
          <c:y val="0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013D-4B7C-9596-98A285D6A933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013D-4B7C-9596-98A285D6A933}"/>
              </c:ext>
            </c:extLst>
          </c:dPt>
          <c:dPt>
            <c:idx val="2"/>
            <c:bubble3D val="0"/>
            <c:spPr>
              <a:solidFill>
                <a:srgbClr val="B3FD6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013D-4B7C-9596-98A285D6A933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013D-4B7C-9596-98A285D6A933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013D-4B7C-9596-98A285D6A933}"/>
              </c:ext>
            </c:extLst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013D-4B7C-9596-98A285D6A933}"/>
              </c:ext>
            </c:extLst>
          </c:dPt>
          <c:cat>
            <c:strRef>
              <c:f>גיליון1!$A$2:$A$7</c:f>
              <c:strCache>
                <c:ptCount val="6"/>
                <c:pt idx="0">
                  <c:v>רופא</c:v>
                </c:pt>
                <c:pt idx="1">
                  <c:v>אח</c:v>
                </c:pt>
                <c:pt idx="2">
                  <c:v>צוות רפואי</c:v>
                </c:pt>
                <c:pt idx="3">
                  <c:v>עוס</c:v>
                </c:pt>
                <c:pt idx="4">
                  <c:v>פסיכולוג</c:v>
                </c:pt>
                <c:pt idx="5">
                  <c:v>אחר</c:v>
                </c:pt>
              </c:strCache>
            </c:strRef>
          </c:cat>
          <c:val>
            <c:numRef>
              <c:f>גיליון1!$B$2:$B$7</c:f>
              <c:numCache>
                <c:formatCode>0%</c:formatCode>
                <c:ptCount val="6"/>
                <c:pt idx="0">
                  <c:v>0.35000000000000031</c:v>
                </c:pt>
                <c:pt idx="1">
                  <c:v>0.19</c:v>
                </c:pt>
                <c:pt idx="2">
                  <c:v>0.18000000000000024</c:v>
                </c:pt>
                <c:pt idx="3">
                  <c:v>0.14000000000000001</c:v>
                </c:pt>
                <c:pt idx="4">
                  <c:v>0.05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13D-4B7C-9596-98A285D6A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331"/>
          <c:y val="2.9765093028810492E-3"/>
          <c:w val="0.75889155960769195"/>
          <c:h val="0.87836614173226957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ממש לא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1.0000000000000005E-2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2119470110046699E-2"/>
                  <c:y val="5.733864701561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621-409E-A38F-701BC8DF3DA5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2.0000000000000011E-2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חלקי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מסכימה</c:v>
                </c:pt>
              </c:strCache>
            </c:strRef>
          </c:tx>
          <c:spPr>
            <a:solidFill>
              <a:srgbClr val="A4E85B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0.24000000000000021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בטוחה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גיליון1!$G$2</c:f>
              <c:numCache>
                <c:formatCode>0%</c:formatCode>
                <c:ptCount val="1"/>
                <c:pt idx="0">
                  <c:v>1.0000000000000005E-2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21-409E-A38F-701BC8DF3D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58162944"/>
        <c:axId val="351078656"/>
        <c:axId val="0"/>
      </c:bar3DChart>
      <c:catAx>
        <c:axId val="3581629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1078656"/>
        <c:crosses val="autoZero"/>
        <c:auto val="1"/>
        <c:lblAlgn val="ctr"/>
        <c:lblOffset val="100"/>
        <c:noMultiLvlLbl val="0"/>
      </c:catAx>
      <c:valAx>
        <c:axId val="351078656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358162944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327E-2"/>
          <c:y val="1.2923382180437471E-2"/>
          <c:w val="0.94735848112443899"/>
          <c:h val="0.88706858976980019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6B0D-4150-982C-6A002F056C59}"/>
              </c:ext>
            </c:extLst>
          </c:dPt>
          <c:dPt>
            <c:idx val="1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3-6B0D-4150-982C-6A002F056C59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B0D-4150-982C-6A002F056C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שאלות ותשובות:
מוקד טלפוני שאוכל
לפנות אליו בכל בעיה</c:v>
                </c:pt>
                <c:pt idx="1">
                  <c:v>הדרכה והדגמה
פנים אל פנים</c:v>
                </c:pt>
                <c:pt idx="2">
                  <c:v>גישה לסרטוני הדרכה מצולמים</c:v>
                </c:pt>
                <c:pt idx="3">
                  <c:v>חומרי הדרכה כתובים</c:v>
                </c:pt>
                <c:pt idx="4">
                  <c:v>הדרכה טלפונית</c:v>
                </c:pt>
                <c:pt idx="5">
                  <c:v>אף אחת מהדרכים </c:v>
                </c:pt>
                <c:pt idx="6">
                  <c:v>אחר*</c:v>
                </c:pt>
                <c:pt idx="7">
                  <c:v>לא יודע/
לא בטוח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0.59</c:v>
                </c:pt>
                <c:pt idx="1">
                  <c:v>0.56999999999999995</c:v>
                </c:pt>
                <c:pt idx="2">
                  <c:v>0.4</c:v>
                </c:pt>
                <c:pt idx="3">
                  <c:v>0.31000000000000083</c:v>
                </c:pt>
                <c:pt idx="4">
                  <c:v>0.31000000000000083</c:v>
                </c:pt>
                <c:pt idx="5">
                  <c:v>6.0000000000000032E-2</c:v>
                </c:pt>
                <c:pt idx="6">
                  <c:v>1.0000000000000005E-2</c:v>
                </c:pt>
                <c:pt idx="7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0D-4150-982C-6A002F056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361724928"/>
        <c:axId val="351079232"/>
        <c:axId val="0"/>
      </c:bar3DChart>
      <c:catAx>
        <c:axId val="361724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351079232"/>
        <c:crosses val="autoZero"/>
        <c:auto val="1"/>
        <c:lblAlgn val="ctr"/>
        <c:lblOffset val="100"/>
        <c:noMultiLvlLbl val="0"/>
      </c:catAx>
      <c:valAx>
        <c:axId val="351079232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361724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8789764100285163E-2"/>
          <c:y val="0"/>
          <c:w val="0.94121023589971486"/>
          <c:h val="0.92367638349530479"/>
        </c:manualLayout>
      </c:layout>
      <c:pie3D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עמודה1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C0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23AC-4A10-A0F7-C2503ED51AB6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3AC-4A10-A0F7-C2503ED51AB6}"/>
              </c:ext>
            </c:extLst>
          </c:dPt>
          <c:dPt>
            <c:idx val="2"/>
            <c:bubble3D val="0"/>
            <c:spPr>
              <a:solidFill>
                <a:srgbClr val="B3FD6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23AC-4A10-A0F7-C2503ED51AB6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23AC-4A10-A0F7-C2503ED51AB6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23AC-4A10-A0F7-C2503ED51AB6}"/>
              </c:ext>
            </c:extLst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23AC-4A10-A0F7-C2503ED51AB6}"/>
              </c:ext>
            </c:extLst>
          </c:dPt>
          <c:cat>
            <c:strRef>
              <c:f>גיליון1!$A$2:$A$7</c:f>
              <c:strCache>
                <c:ptCount val="6"/>
                <c:pt idx="0">
                  <c:v>רופא</c:v>
                </c:pt>
                <c:pt idx="1">
                  <c:v>אח</c:v>
                </c:pt>
                <c:pt idx="2">
                  <c:v>צוות רפואי</c:v>
                </c:pt>
                <c:pt idx="3">
                  <c:v>עוס</c:v>
                </c:pt>
                <c:pt idx="4">
                  <c:v>פסיכולוג</c:v>
                </c:pt>
                <c:pt idx="5">
                  <c:v>אחר</c:v>
                </c:pt>
              </c:strCache>
            </c:strRef>
          </c:cat>
          <c:val>
            <c:numRef>
              <c:f>גיליון1!$B$2:$B$7</c:f>
              <c:numCache>
                <c:formatCode>0%</c:formatCode>
                <c:ptCount val="6"/>
                <c:pt idx="0">
                  <c:v>0.79</c:v>
                </c:pt>
                <c:pt idx="1">
                  <c:v>6.0000000000000032E-2</c:v>
                </c:pt>
                <c:pt idx="2">
                  <c:v>0.05</c:v>
                </c:pt>
                <c:pt idx="3">
                  <c:v>4.0000000000000022E-2</c:v>
                </c:pt>
                <c:pt idx="4">
                  <c:v>3.0000000000000002E-2</c:v>
                </c:pt>
                <c:pt idx="5">
                  <c:v>3.0000000000000002E-2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AC-4A10-A0F7-C2503ED51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206"/>
          <c:h val="0.87836614173226935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גיליון1!$B$2:$B$8</c:f>
              <c:numCache>
                <c:formatCode>0%</c:formatCode>
                <c:ptCount val="7"/>
                <c:pt idx="1">
                  <c:v>0.2</c:v>
                </c:pt>
                <c:pt idx="2">
                  <c:v>0.25</c:v>
                </c:pt>
                <c:pt idx="3">
                  <c:v>0.29000000000000031</c:v>
                </c:pt>
                <c:pt idx="4">
                  <c:v>0.28000000000000008</c:v>
                </c:pt>
                <c:pt idx="5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rgbClr val="00BF55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גיליון1!$C$2:$C$8</c:f>
              <c:numCache>
                <c:formatCode>0%</c:formatCode>
                <c:ptCount val="7"/>
                <c:pt idx="1">
                  <c:v>0.22</c:v>
                </c:pt>
                <c:pt idx="2">
                  <c:v>0.29000000000000031</c:v>
                </c:pt>
                <c:pt idx="3">
                  <c:v>0.25</c:v>
                </c:pt>
                <c:pt idx="4">
                  <c:v>0.30000000000000032</c:v>
                </c:pt>
                <c:pt idx="5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גיליון1!$D$2:$D$8</c:f>
              <c:numCache>
                <c:formatCode>0%</c:formatCode>
                <c:ptCount val="7"/>
                <c:pt idx="1">
                  <c:v>0.2</c:v>
                </c:pt>
                <c:pt idx="2">
                  <c:v>0.18000000000000024</c:v>
                </c:pt>
                <c:pt idx="3">
                  <c:v>0.2</c:v>
                </c:pt>
                <c:pt idx="4">
                  <c:v>0.17</c:v>
                </c:pt>
                <c:pt idx="5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גיליון1!$E$2:$E$8</c:f>
              <c:numCache>
                <c:formatCode>0%</c:formatCode>
                <c:ptCount val="7"/>
                <c:pt idx="1">
                  <c:v>0.15000000000000024</c:v>
                </c:pt>
                <c:pt idx="2">
                  <c:v>9.0000000000000024E-2</c:v>
                </c:pt>
                <c:pt idx="3">
                  <c:v>8.0000000000000043E-2</c:v>
                </c:pt>
                <c:pt idx="4">
                  <c:v>0.1</c:v>
                </c:pt>
                <c:pt idx="5">
                  <c:v>7.0000000000000021E-2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גיליון1!$F$2:$F$8</c:f>
              <c:numCache>
                <c:formatCode>0%</c:formatCode>
                <c:ptCount val="7"/>
                <c:pt idx="1">
                  <c:v>0.19</c:v>
                </c:pt>
                <c:pt idx="2">
                  <c:v>0.17</c:v>
                </c:pt>
                <c:pt idx="3">
                  <c:v>0.14000000000000001</c:v>
                </c:pt>
                <c:pt idx="4">
                  <c:v>0.11</c:v>
                </c:pt>
                <c:pt idx="5">
                  <c:v>8.0000000000000043E-2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גיליון1!$G$2:$G$8</c:f>
              <c:numCache>
                <c:formatCode>0%</c:formatCode>
                <c:ptCount val="7"/>
                <c:pt idx="1">
                  <c:v>4.0000000000000022E-2</c:v>
                </c:pt>
                <c:pt idx="2">
                  <c:v>3.0000000000000002E-2</c:v>
                </c:pt>
                <c:pt idx="3">
                  <c:v>3.0000000000000002E-2</c:v>
                </c:pt>
                <c:pt idx="4">
                  <c:v>4.0000000000000022E-2</c:v>
                </c:pt>
                <c:pt idx="5">
                  <c:v>2.0000000000000011E-2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8131328"/>
        <c:axId val="351083264"/>
        <c:axId val="0"/>
      </c:bar3DChart>
      <c:catAx>
        <c:axId val="2681313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1083264"/>
        <c:crosses val="autoZero"/>
        <c:auto val="1"/>
        <c:lblAlgn val="ctr"/>
        <c:lblOffset val="100"/>
        <c:noMultiLvlLbl val="0"/>
      </c:catAx>
      <c:valAx>
        <c:axId val="351083264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68131328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80896087988964"/>
          <c:y val="2.3208489380171243E-4"/>
          <c:w val="0.75889155960769228"/>
          <c:h val="0.87836614173226901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נכון מאד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גיליון1!$B$2:$B$8</c:f>
              <c:numCache>
                <c:formatCode>0%</c:formatCode>
                <c:ptCount val="7"/>
                <c:pt idx="1">
                  <c:v>0.13</c:v>
                </c:pt>
                <c:pt idx="2">
                  <c:v>0.16</c:v>
                </c:pt>
                <c:pt idx="3">
                  <c:v>0.13</c:v>
                </c:pt>
                <c:pt idx="4">
                  <c:v>0.14000000000000001</c:v>
                </c:pt>
                <c:pt idx="5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די נכון</c:v>
                </c:pt>
              </c:strCache>
            </c:strRef>
          </c:tx>
          <c:spPr>
            <a:solidFill>
              <a:srgbClr val="00BF55"/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גיליון1!$C$2:$C$8</c:f>
              <c:numCache>
                <c:formatCode>0%</c:formatCode>
                <c:ptCount val="7"/>
                <c:pt idx="1">
                  <c:v>0.15000000000000024</c:v>
                </c:pt>
                <c:pt idx="2">
                  <c:v>0.18000000000000024</c:v>
                </c:pt>
                <c:pt idx="3">
                  <c:v>0.21000000000000021</c:v>
                </c:pt>
                <c:pt idx="4">
                  <c:v>0.21000000000000021</c:v>
                </c:pt>
                <c:pt idx="5">
                  <c:v>0.24000000000000021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גיליון1!$D$2:$D$8</c:f>
              <c:numCache>
                <c:formatCode>0%</c:formatCode>
                <c:ptCount val="7"/>
                <c:pt idx="1">
                  <c:v>0.19</c:v>
                </c:pt>
                <c:pt idx="2">
                  <c:v>0.23</c:v>
                </c:pt>
                <c:pt idx="3">
                  <c:v>0.13</c:v>
                </c:pt>
                <c:pt idx="4">
                  <c:v>0.18000000000000024</c:v>
                </c:pt>
                <c:pt idx="5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לא נכון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גיליון1!$E$2:$E$8</c:f>
              <c:numCache>
                <c:formatCode>0%</c:formatCode>
                <c:ptCount val="7"/>
                <c:pt idx="1">
                  <c:v>0.19</c:v>
                </c:pt>
                <c:pt idx="2">
                  <c:v>0.15000000000000024</c:v>
                </c:pt>
                <c:pt idx="3">
                  <c:v>0.16</c:v>
                </c:pt>
                <c:pt idx="4">
                  <c:v>0.13</c:v>
                </c:pt>
                <c:pt idx="5">
                  <c:v>0.15000000000000024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כלל לא נכון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גיליון1!$F$2:$F$8</c:f>
              <c:numCache>
                <c:formatCode>0%</c:formatCode>
                <c:ptCount val="7"/>
                <c:pt idx="1">
                  <c:v>0.30000000000000032</c:v>
                </c:pt>
                <c:pt idx="2">
                  <c:v>0.26</c:v>
                </c:pt>
                <c:pt idx="3">
                  <c:v>0.33000000000000101</c:v>
                </c:pt>
                <c:pt idx="4">
                  <c:v>0.29000000000000031</c:v>
                </c:pt>
                <c:pt idx="5">
                  <c:v>0.30000000000000032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יודע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 w="2228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גיליון1!$G$2:$G$8</c:f>
              <c:numCache>
                <c:formatCode>0%</c:formatCode>
                <c:ptCount val="7"/>
                <c:pt idx="1">
                  <c:v>4.0000000000000022E-2</c:v>
                </c:pt>
                <c:pt idx="2">
                  <c:v>2.0000000000000011E-2</c:v>
                </c:pt>
                <c:pt idx="3">
                  <c:v>4.0000000000000022E-2</c:v>
                </c:pt>
                <c:pt idx="4">
                  <c:v>0.05</c:v>
                </c:pt>
                <c:pt idx="5">
                  <c:v>3.0000000000000002E-2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A2-4C3E-AA56-9C5FB9E15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8478336"/>
        <c:axId val="351076352"/>
        <c:axId val="0"/>
      </c:bar3DChart>
      <c:catAx>
        <c:axId val="2384783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351076352"/>
        <c:crosses val="autoZero"/>
        <c:auto val="1"/>
        <c:lblAlgn val="ctr"/>
        <c:lblOffset val="100"/>
        <c:noMultiLvlLbl val="0"/>
      </c:catAx>
      <c:valAx>
        <c:axId val="351076352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38478336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341E-2"/>
          <c:y val="1.2923382180437471E-2"/>
          <c:w val="0.94735848112443899"/>
          <c:h val="0.88706858976980008"/>
        </c:manualLayout>
      </c:layout>
      <c:bar3D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3CF1-4663-A80F-21DE9F7F8D34}"/>
              </c:ext>
            </c:extLst>
          </c:dPt>
          <c:dPt>
            <c:idx val="1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3-3CF1-4663-A80F-21DE9F7F8D34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F1-4663-A80F-21DE9F7F8D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סיוע כלכלי/ כספי</c:v>
                </c:pt>
                <c:pt idx="1">
                  <c:v>בירוקרטיה ומימוש זכויות</c:v>
                </c:pt>
                <c:pt idx="2">
                  <c:v>ליווי רגשי
אישי/משפחתי</c:v>
                </c:pt>
                <c:pt idx="3">
                  <c:v>תמיכה כספית/
הגדלת קצבאות
מביטוח לאומי</c:v>
                </c:pt>
                <c:pt idx="4">
                  <c:v>הגדלת שעות עזרה מביטוח לאומי</c:v>
                </c:pt>
                <c:pt idx="5">
                  <c:v>הסדרה אוטומטית של זכויות החולה בביטוח לאומי</c:v>
                </c:pt>
                <c:pt idx="6">
                  <c:v>הדרכה לשמירה על שלום בית</c:v>
                </c:pt>
                <c:pt idx="7">
                  <c:v>הסעות לטיפולים</c:v>
                </c:pt>
                <c:pt idx="8">
                  <c:v>העסקת עובדים זרים</c:v>
                </c:pt>
                <c:pt idx="9">
                  <c:v>מסגרת חברתית למטופל</c:v>
                </c:pt>
                <c:pt idx="10">
                  <c:v>אחר*</c:v>
                </c:pt>
                <c:pt idx="11">
                  <c:v>לא יודע</c:v>
                </c:pt>
              </c:strCache>
            </c:strRef>
          </c:cat>
          <c:val>
            <c:numRef>
              <c:f>Sheet1!$B$2:$M$2</c:f>
              <c:numCache>
                <c:formatCode>0%</c:formatCode>
                <c:ptCount val="12"/>
                <c:pt idx="0">
                  <c:v>0.31000000000000033</c:v>
                </c:pt>
                <c:pt idx="1">
                  <c:v>0.15000000000000016</c:v>
                </c:pt>
                <c:pt idx="2">
                  <c:v>7.0000000000000021E-2</c:v>
                </c:pt>
                <c:pt idx="3">
                  <c:v>6.0000000000000032E-2</c:v>
                </c:pt>
                <c:pt idx="4">
                  <c:v>6.0000000000000032E-2</c:v>
                </c:pt>
                <c:pt idx="5">
                  <c:v>4.0000000000000022E-2</c:v>
                </c:pt>
                <c:pt idx="6">
                  <c:v>4.0000000000000022E-2</c:v>
                </c:pt>
                <c:pt idx="7">
                  <c:v>4.0000000000000022E-2</c:v>
                </c:pt>
                <c:pt idx="8">
                  <c:v>4.0000000000000022E-2</c:v>
                </c:pt>
                <c:pt idx="9">
                  <c:v>4.0000000000000022E-2</c:v>
                </c:pt>
                <c:pt idx="10">
                  <c:v>0.15000000000000016</c:v>
                </c:pt>
                <c:pt idx="11">
                  <c:v>2.0000000000000011E-2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CF1-4663-A80F-21DE9F7F8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48373248"/>
        <c:axId val="248458624"/>
        <c:axId val="0"/>
      </c:bar3DChart>
      <c:catAx>
        <c:axId val="248373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48458624"/>
        <c:crosses val="autoZero"/>
        <c:auto val="1"/>
        <c:lblAlgn val="ctr"/>
        <c:lblOffset val="100"/>
        <c:noMultiLvlLbl val="0"/>
      </c:catAx>
      <c:valAx>
        <c:axId val="248458624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48373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  <c:userShapes r:id="rId2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278E-2"/>
          <c:y val="1.2923382180437471E-2"/>
          <c:w val="0.94735848112443899"/>
          <c:h val="0.88706858976980096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81AF-4C15-9B9E-181625D1ED77}"/>
              </c:ext>
            </c:extLst>
          </c:dPt>
          <c:dPt>
            <c:idx val="1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3-81AF-4C15-9B9E-181625D1ED77}"/>
              </c:ext>
            </c:extLst>
          </c:dPt>
          <c:dPt>
            <c:idx val="2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5-81AF-4C15-9B9E-181625D1ED77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1AF-4C15-9B9E-181625D1ED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Sheet1!$B$1:$M$1</c:f>
              <c:strCache>
                <c:ptCount val="12"/>
                <c:pt idx="0">
                  <c:v>קושי בלסדר
את הזמן</c:v>
                </c:pt>
                <c:pt idx="1">
                  <c:v>קושי
נפשי</c:v>
                </c:pt>
                <c:pt idx="2">
                  <c:v>טיפול אישי
צמוד</c:v>
                </c:pt>
                <c:pt idx="3">
                  <c:v>הוצאות</c:v>
                </c:pt>
                <c:pt idx="4">
                  <c:v>התניידות</c:v>
                </c:pt>
                <c:pt idx="5">
                  <c:v>קושי
פיזי</c:v>
                </c:pt>
                <c:pt idx="6">
                  <c:v>בירוקרטיה
לרופא</c:v>
                </c:pt>
                <c:pt idx="7">
                  <c:v>תמיכה נפשית
לחולה</c:v>
                </c:pt>
                <c:pt idx="8">
                  <c:v>בירוקרטיה</c:v>
                </c:pt>
                <c:pt idx="9">
                  <c:v>פגיעה
בעבודה</c:v>
                </c:pt>
                <c:pt idx="10">
                  <c:v>חוסר תמיכה
מהרשויות</c:v>
                </c:pt>
                <c:pt idx="11">
                  <c:v>דאגה</c:v>
                </c:pt>
              </c:strCache>
            </c:strRef>
          </c:cat>
          <c:val>
            <c:numRef>
              <c:f>Sheet1!$B$2:$M$2</c:f>
              <c:numCache>
                <c:formatCode>0%</c:formatCode>
                <c:ptCount val="12"/>
                <c:pt idx="0">
                  <c:v>0.26</c:v>
                </c:pt>
                <c:pt idx="1">
                  <c:v>0.25</c:v>
                </c:pt>
                <c:pt idx="2">
                  <c:v>0.23</c:v>
                </c:pt>
                <c:pt idx="3">
                  <c:v>0.21</c:v>
                </c:pt>
                <c:pt idx="4">
                  <c:v>0.18</c:v>
                </c:pt>
                <c:pt idx="5">
                  <c:v>0.18</c:v>
                </c:pt>
                <c:pt idx="6">
                  <c:v>0.17</c:v>
                </c:pt>
                <c:pt idx="7">
                  <c:v>0.09</c:v>
                </c:pt>
                <c:pt idx="8">
                  <c:v>0.08</c:v>
                </c:pt>
                <c:pt idx="9">
                  <c:v>0.08</c:v>
                </c:pt>
                <c:pt idx="10">
                  <c:v>0.08</c:v>
                </c:pt>
                <c:pt idx="11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1AF-4C15-9B9E-181625D1E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24570880"/>
        <c:axId val="248490240"/>
        <c:axId val="0"/>
      </c:bar3DChart>
      <c:catAx>
        <c:axId val="224570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48490240"/>
        <c:crosses val="autoZero"/>
        <c:auto val="1"/>
        <c:lblAlgn val="ctr"/>
        <c:lblOffset val="100"/>
        <c:noMultiLvlLbl val="0"/>
      </c:catAx>
      <c:valAx>
        <c:axId val="248490240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245708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278E-2"/>
          <c:y val="1.2923382180437471E-2"/>
          <c:w val="0.94735848112443899"/>
          <c:h val="0.88706858976980096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484-463D-A26B-D0780C9601F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484-463D-A26B-D0780C9601FC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484-463D-A26B-D0780C9601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לדאוג
לניקיון החולה</c:v>
                </c:pt>
                <c:pt idx="1">
                  <c:v>מצב רפואי
קשה
של החולה</c:v>
                </c:pt>
                <c:pt idx="2">
                  <c:v>סבלנות</c:v>
                </c:pt>
                <c:pt idx="3">
                  <c:v>קושי
בתקשורת
עם החולה</c:v>
                </c:pt>
                <c:pt idx="4">
                  <c:v>חידוש 
תרופות</c:v>
                </c:pt>
                <c:pt idx="5">
                  <c:v>הזנחה
עצמית</c:v>
                </c:pt>
                <c:pt idx="6">
                  <c:v>הזנחת
המשפחה</c:v>
                </c:pt>
                <c:pt idx="7">
                  <c:v>התאמת
מטפל
לרופא</c:v>
                </c:pt>
                <c:pt idx="8">
                  <c:v>בדידות
של החולה</c:v>
                </c:pt>
                <c:pt idx="9">
                  <c:v>מעקב אחרי
העובד הסיעודי</c:v>
                </c:pt>
                <c:pt idx="10">
                  <c:v>אחר*</c:v>
                </c:pt>
              </c:strCache>
            </c:strRef>
          </c:cat>
          <c:val>
            <c:numRef>
              <c:f>Sheet1!$B$2:$L$2</c:f>
              <c:numCache>
                <c:formatCode>0%</c:formatCode>
                <c:ptCount val="11"/>
                <c:pt idx="0">
                  <c:v>7.0000000000000007E-2</c:v>
                </c:pt>
                <c:pt idx="1">
                  <c:v>0.06</c:v>
                </c:pt>
                <c:pt idx="2">
                  <c:v>0.06</c:v>
                </c:pt>
                <c:pt idx="3">
                  <c:v>0.05</c:v>
                </c:pt>
                <c:pt idx="4">
                  <c:v>0.05</c:v>
                </c:pt>
                <c:pt idx="5">
                  <c:v>0.04</c:v>
                </c:pt>
                <c:pt idx="6">
                  <c:v>0.04</c:v>
                </c:pt>
                <c:pt idx="7">
                  <c:v>0.03</c:v>
                </c:pt>
                <c:pt idx="8">
                  <c:v>0.02</c:v>
                </c:pt>
                <c:pt idx="9">
                  <c:v>0.02</c:v>
                </c:pt>
                <c:pt idx="10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84-463D-A26B-D0780C960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24678912"/>
        <c:axId val="248492544"/>
        <c:axId val="0"/>
      </c:bar3DChart>
      <c:catAx>
        <c:axId val="224678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48492544"/>
        <c:crosses val="autoZero"/>
        <c:auto val="1"/>
        <c:lblAlgn val="ctr"/>
        <c:lblOffset val="100"/>
        <c:noMultiLvlLbl val="0"/>
      </c:catAx>
      <c:valAx>
        <c:axId val="248492544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246789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278E-2"/>
          <c:y val="1.2923382180437471E-2"/>
          <c:w val="0.94735848112443899"/>
          <c:h val="0.88706858976980096"/>
        </c:manualLayout>
      </c:layout>
      <c:bar3D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2749-4BD9-B208-E163A9884566}"/>
              </c:ext>
            </c:extLst>
          </c:dPt>
          <c:dPt>
            <c:idx val="1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3-2749-4BD9-B208-E163A9884566}"/>
              </c:ext>
            </c:extLst>
          </c:dPt>
          <c:dPt>
            <c:idx val="2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5-2749-4BD9-B208-E163A9884566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749-4BD9-B208-E163A98845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Sheet1!$B$1:$Q$1</c:f>
              <c:strCache>
                <c:ptCount val="16"/>
                <c:pt idx="0">
                  <c:v>סיוע
כספי</c:v>
                </c:pt>
                <c:pt idx="1">
                  <c:v>עזרה
מעובד סיעודי</c:v>
                </c:pt>
                <c:pt idx="2">
                  <c:v>תמיכה
ממוסדות
ממשלתיים</c:v>
                </c:pt>
                <c:pt idx="3">
                  <c:v>תמיכה
נפשית</c:v>
                </c:pt>
                <c:pt idx="4">
                  <c:v>יותר
זמן פנוי</c:v>
                </c:pt>
                <c:pt idx="5">
                  <c:v>תמיכה
רפואית</c:v>
                </c:pt>
                <c:pt idx="6">
                  <c:v>תמיכה מבני
משפחה/
חברות</c:v>
                </c:pt>
                <c:pt idx="7">
                  <c:v>כלים וידע
איך לטפל
בחולה</c:v>
                </c:pt>
                <c:pt idx="8">
                  <c:v>ניידות
(הסעות
לטיפולים וכו')</c:v>
                </c:pt>
                <c:pt idx="9">
                  <c:v>הקלת
הבירוקרטיה</c:v>
                </c:pt>
                <c:pt idx="10">
                  <c:v>תמיכה והבנה
ממקום
העבודה</c:v>
                </c:pt>
                <c:pt idx="11">
                  <c:v>סבלנות</c:v>
                </c:pt>
                <c:pt idx="12">
                  <c:v>ציוד רפואי
שיקל
על החולה</c:v>
                </c:pt>
                <c:pt idx="13">
                  <c:v>פעילות
התנדבותית
מהקהילה</c:v>
                </c:pt>
                <c:pt idx="14">
                  <c:v>עזרה
בניקיון הבית</c:v>
                </c:pt>
                <c:pt idx="15">
                  <c:v>אחר*</c:v>
                </c:pt>
              </c:strCache>
            </c:strRef>
          </c:cat>
          <c:val>
            <c:numRef>
              <c:f>Sheet1!$B$2:$Q$2</c:f>
              <c:numCache>
                <c:formatCode>0%</c:formatCode>
                <c:ptCount val="16"/>
                <c:pt idx="0">
                  <c:v>0.43</c:v>
                </c:pt>
                <c:pt idx="1">
                  <c:v>0.33</c:v>
                </c:pt>
                <c:pt idx="2">
                  <c:v>0.27</c:v>
                </c:pt>
                <c:pt idx="3">
                  <c:v>0.15</c:v>
                </c:pt>
                <c:pt idx="4">
                  <c:v>0.14000000000000001</c:v>
                </c:pt>
                <c:pt idx="5">
                  <c:v>0.13</c:v>
                </c:pt>
                <c:pt idx="6">
                  <c:v>0.13</c:v>
                </c:pt>
                <c:pt idx="7">
                  <c:v>0.12</c:v>
                </c:pt>
                <c:pt idx="8">
                  <c:v>0.12</c:v>
                </c:pt>
                <c:pt idx="9">
                  <c:v>0.08</c:v>
                </c:pt>
                <c:pt idx="10">
                  <c:v>0.05</c:v>
                </c:pt>
                <c:pt idx="11">
                  <c:v>0.04</c:v>
                </c:pt>
                <c:pt idx="12">
                  <c:v>0.04</c:v>
                </c:pt>
                <c:pt idx="13">
                  <c:v>0.04</c:v>
                </c:pt>
                <c:pt idx="14">
                  <c:v>0.03</c:v>
                </c:pt>
                <c:pt idx="1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749-4BD9-B208-E163A9884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48927744"/>
        <c:axId val="248494848"/>
        <c:axId val="0"/>
      </c:bar3DChart>
      <c:catAx>
        <c:axId val="248927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48494848"/>
        <c:crosses val="autoZero"/>
        <c:auto val="1"/>
        <c:lblAlgn val="ctr"/>
        <c:lblOffset val="100"/>
        <c:noMultiLvlLbl val="0"/>
      </c:catAx>
      <c:valAx>
        <c:axId val="248494848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489277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499601452635331"/>
          <c:y val="2.9765093028810492E-3"/>
          <c:w val="0.75889155960769195"/>
          <c:h val="0.87836614173226957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גיליון1!$B$1</c:f>
              <c:strCache>
                <c:ptCount val="1"/>
                <c:pt idx="0">
                  <c:v>כלל לא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5"/>
              <c:layout>
                <c:manualLayout>
                  <c:x val="5.136969678665693E-3"/>
                  <c:y val="2.6474041264483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2-4C3E-AA56-9C5FB9E1515C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גיליון1!$B$2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גיליון1!$C$1</c:f>
              <c:strCache>
                <c:ptCount val="1"/>
                <c:pt idx="0">
                  <c:v>לא חסר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2119470110046699E-2"/>
                  <c:y val="5.733864701561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C16-4615-8780-DFD205CD3C6B}"/>
                </c:ext>
              </c:extLst>
            </c:dLbl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גיליון1!$C$2</c:f>
              <c:numCache>
                <c:formatCode>0%</c:formatCode>
                <c:ptCount val="1"/>
                <c:pt idx="0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גיליון1!$D$1</c:f>
              <c:strCache>
                <c:ptCount val="1"/>
                <c:pt idx="0">
                  <c:v>ככה ככה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גיליון1!$D$2</c:f>
              <c:numCache>
                <c:formatCode>0%</c:formatCode>
                <c:ptCount val="1"/>
                <c:pt idx="0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גיליון1!$E$1</c:f>
              <c:strCache>
                <c:ptCount val="1"/>
                <c:pt idx="0">
                  <c:v>חסר</c:v>
                </c:pt>
              </c:strCache>
            </c:strRef>
          </c:tx>
          <c:spPr>
            <a:solidFill>
              <a:srgbClr val="A4E85B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גיליון1!$E$2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גיליון1!$F$1</c:f>
              <c:strCache>
                <c:ptCount val="1"/>
                <c:pt idx="0">
                  <c:v>בהחלט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גיליון1!$F$2</c:f>
              <c:numCache>
                <c:formatCode>0%</c:formatCode>
                <c:ptCount val="1"/>
                <c:pt idx="0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גיליון1!$G$1</c:f>
              <c:strCache>
                <c:ptCount val="1"/>
                <c:pt idx="0">
                  <c:v>לא בטוחה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122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גיליון1!$A$2</c:f>
              <c:numCache>
                <c:formatCode>General</c:formatCode>
                <c:ptCount val="1"/>
              </c:numCache>
            </c:numRef>
          </c:cat>
          <c:val>
            <c:numRef>
              <c:f>גיליון1!$G$2</c:f>
              <c:numCache>
                <c:formatCode>0%</c:formatCode>
                <c:ptCount val="1"/>
                <c:pt idx="0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16-4615-8780-DFD205CD3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9684480"/>
        <c:axId val="273310848"/>
        <c:axId val="0"/>
      </c:bar3DChart>
      <c:catAx>
        <c:axId val="2496844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73310848"/>
        <c:crosses val="autoZero"/>
        <c:auto val="1"/>
        <c:lblAlgn val="ctr"/>
        <c:lblOffset val="100"/>
        <c:noMultiLvlLbl val="0"/>
      </c:catAx>
      <c:valAx>
        <c:axId val="273310848"/>
        <c:scaling>
          <c:orientation val="minMax"/>
          <c:max val="1"/>
        </c:scaling>
        <c:delete val="1"/>
        <c:axPos val="b"/>
        <c:numFmt formatCode="0%" sourceLinked="1"/>
        <c:majorTickMark val="out"/>
        <c:minorTickMark val="none"/>
        <c:tickLblPos val="none"/>
        <c:crossAx val="249684480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278E-2"/>
          <c:y val="1.2923382180437471E-2"/>
          <c:w val="0.94735848112443899"/>
          <c:h val="0.88706858976980096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364D-4017-84EE-5450BAE51476}"/>
              </c:ext>
            </c:extLst>
          </c:dPt>
          <c:dPt>
            <c:idx val="1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3-364D-4017-84EE-5450BAE51476}"/>
              </c:ext>
            </c:extLst>
          </c:dPt>
          <c:dPt>
            <c:idx val="2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5-364D-4017-84EE-5450BAE514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מידע 
רפואי</c:v>
                </c:pt>
                <c:pt idx="1">
                  <c:v>מידע
על
זכויות</c:v>
                </c:pt>
                <c:pt idx="2">
                  <c:v>איך
לסייע לחולה</c:v>
                </c:pt>
                <c:pt idx="3">
                  <c:v>מידע
פסיכולוגי</c:v>
                </c:pt>
                <c:pt idx="4">
                  <c:v>מידע
על
סיוע כלכלי</c:v>
                </c:pt>
                <c:pt idx="5">
                  <c:v>מקום מרוכז
לשאלות 
ומידע כללי
</c:v>
                </c:pt>
                <c:pt idx="6">
                  <c:v>מידע על
סיוע
במיטוח לאומי</c:v>
                </c:pt>
                <c:pt idx="7">
                  <c:v>מידע על
השירותים
הקיימים</c:v>
                </c:pt>
                <c:pt idx="8">
                  <c:v>מידע
מקצועי</c:v>
                </c:pt>
              </c:strCache>
            </c:strRef>
          </c:cat>
          <c:val>
            <c:numRef>
              <c:f>Sheet1!$B$2:$J$2</c:f>
              <c:numCache>
                <c:formatCode>0%</c:formatCode>
                <c:ptCount val="9"/>
                <c:pt idx="0">
                  <c:v>0.52</c:v>
                </c:pt>
                <c:pt idx="1">
                  <c:v>0.33</c:v>
                </c:pt>
                <c:pt idx="2">
                  <c:v>0.22</c:v>
                </c:pt>
                <c:pt idx="3">
                  <c:v>0.13</c:v>
                </c:pt>
                <c:pt idx="4">
                  <c:v>0.11</c:v>
                </c:pt>
                <c:pt idx="5">
                  <c:v>7.0000000000000007E-2</c:v>
                </c:pt>
                <c:pt idx="6">
                  <c:v>7.0000000000000007E-2</c:v>
                </c:pt>
                <c:pt idx="7">
                  <c:v>0.05</c:v>
                </c:pt>
                <c:pt idx="8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64D-4017-84EE-5450BAE51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49316864"/>
        <c:axId val="273315456"/>
        <c:axId val="0"/>
      </c:bar3DChart>
      <c:catAx>
        <c:axId val="249316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73315456"/>
        <c:crosses val="autoZero"/>
        <c:auto val="1"/>
        <c:lblAlgn val="ctr"/>
        <c:lblOffset val="100"/>
        <c:noMultiLvlLbl val="0"/>
      </c:catAx>
      <c:valAx>
        <c:axId val="273315456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493168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278E-2"/>
          <c:y val="1.2923382180437471E-2"/>
          <c:w val="0.94735848112443899"/>
          <c:h val="0.88706858976980096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92B-48F3-9480-B159BE41A34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92B-48F3-9480-B159BE41A34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מידע על
מטפלים
סיעודיים</c:v>
                </c:pt>
                <c:pt idx="1">
                  <c:v>סיוע
בתהליכי
בירוקרטיה</c:v>
                </c:pt>
                <c:pt idx="2">
                  <c:v>קבוצות
תמיכה</c:v>
                </c:pt>
                <c:pt idx="3">
                  <c:v>מידע
על
תמיכה
ממשלתית</c:v>
                </c:pt>
                <c:pt idx="4">
                  <c:v>מידע על
תנאים
סוציאליים</c:v>
                </c:pt>
                <c:pt idx="5">
                  <c:v>מידע על
מוסדות
טיפול</c:v>
                </c:pt>
                <c:pt idx="6">
                  <c:v>אחר*</c:v>
                </c:pt>
                <c:pt idx="7">
                  <c:v>לא יודע</c:v>
                </c:pt>
              </c:strCache>
            </c:strRef>
          </c:cat>
          <c:val>
            <c:numRef>
              <c:f>Sheet1!$B$2:$I$2</c:f>
              <c:numCache>
                <c:formatCode>0%</c:formatCode>
                <c:ptCount val="8"/>
                <c:pt idx="0">
                  <c:v>0.05</c:v>
                </c:pt>
                <c:pt idx="1">
                  <c:v>0.04</c:v>
                </c:pt>
                <c:pt idx="2">
                  <c:v>0.03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0.1</c:v>
                </c:pt>
                <c:pt idx="7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2B-48F3-9480-B159BE41A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49510400"/>
        <c:axId val="273313152"/>
        <c:axId val="0"/>
      </c:bar3DChart>
      <c:catAx>
        <c:axId val="249510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73313152"/>
        <c:crosses val="autoZero"/>
        <c:auto val="1"/>
        <c:lblAlgn val="ctr"/>
        <c:lblOffset val="100"/>
        <c:noMultiLvlLbl val="0"/>
      </c:catAx>
      <c:valAx>
        <c:axId val="273313152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495104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2663115986906327E-2"/>
          <c:y val="1.2923382180437471E-2"/>
          <c:w val="0.94735848112443899"/>
          <c:h val="0.88706858976980019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5F8D-4F38-95B7-398A854E09D4}"/>
              </c:ext>
            </c:extLst>
          </c:dPt>
          <c:dPt>
            <c:idx val="1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3-5F8D-4F38-95B7-398A854E09D4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8D-4F38-95B7-398A854E0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אתר אינטרנט
עם 
מידע רלוונטי
ל - CG</c:v>
                </c:pt>
                <c:pt idx="1">
                  <c:v>מוקד טלפוני
אנושי
לשאלות
ותשובות</c:v>
                </c:pt>
                <c:pt idx="2">
                  <c:v>קהילה סגורה
בפייסבוק
עם
אנשי CG
אחרים
</c:v>
                </c:pt>
                <c:pt idx="3">
                  <c:v>קבוצות
תמיכה</c:v>
                </c:pt>
                <c:pt idx="4">
                  <c:v>קהילה סגורה
בפייסבוק
משותפת
לחולים 
למטופלים
ל - CG</c:v>
                </c:pt>
                <c:pt idx="5">
                  <c:v>אחר*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0.74</c:v>
                </c:pt>
                <c:pt idx="1">
                  <c:v>0.66</c:v>
                </c:pt>
                <c:pt idx="2">
                  <c:v>0.3</c:v>
                </c:pt>
                <c:pt idx="3">
                  <c:v>0.3</c:v>
                </c:pt>
                <c:pt idx="4">
                  <c:v>0.24</c:v>
                </c:pt>
                <c:pt idx="5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8D-4F38-95B7-398A854E0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49513472"/>
        <c:axId val="273316032"/>
        <c:axId val="0"/>
      </c:bar3DChart>
      <c:catAx>
        <c:axId val="249513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73316032"/>
        <c:crosses val="autoZero"/>
        <c:auto val="1"/>
        <c:lblAlgn val="ctr"/>
        <c:lblOffset val="100"/>
        <c:noMultiLvlLbl val="0"/>
      </c:catAx>
      <c:valAx>
        <c:axId val="273316032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495134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661321493028434E-2"/>
          <c:y val="3.7417496224226812E-2"/>
          <c:w val="0.75889155960769183"/>
          <c:h val="0.8783661417322699"/>
        </c:manualLayout>
      </c:layout>
      <c:bar3DChart>
        <c:barDir val="bar"/>
        <c:grouping val="stacked"/>
        <c:varyColors val="0"/>
        <c:ser>
          <c:idx val="1"/>
          <c:order val="0"/>
          <c:tx>
            <c:strRef>
              <c:f>גיליון1!$A$1</c:f>
              <c:strCache>
                <c:ptCount val="1"/>
                <c:pt idx="0">
                  <c:v>500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גיליון1!$A$2:$A$5</c:f>
              <c:numCache>
                <c:formatCode>General</c:formatCode>
                <c:ptCount val="4"/>
                <c:pt idx="2" formatCode="0%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2-4C3E-AA56-9C5FB9E1515C}"/>
            </c:ext>
          </c:extLst>
        </c:ser>
        <c:ser>
          <c:idx val="3"/>
          <c:order val="1"/>
          <c:tx>
            <c:strRef>
              <c:f>גיליון1!$B$1</c:f>
              <c:strCache>
                <c:ptCount val="1"/>
                <c:pt idx="0">
                  <c:v>1000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גיליון1!$B$2:$B$5</c:f>
              <c:numCache>
                <c:formatCode>General</c:formatCode>
                <c:ptCount val="4"/>
                <c:pt idx="2" formatCode="0%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2-4C3E-AA56-9C5FB9E1515C}"/>
            </c:ext>
          </c:extLst>
        </c:ser>
        <c:ser>
          <c:idx val="0"/>
          <c:order val="2"/>
          <c:tx>
            <c:strRef>
              <c:f>גיליון1!$C$1</c:f>
              <c:strCache>
                <c:ptCount val="1"/>
                <c:pt idx="0">
                  <c:v>2500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c:spPr>
          <c:invertIfNegative val="0"/>
          <c:dLbls>
            <c:spPr>
              <a:noFill/>
              <a:ln w="22252">
                <a:noFill/>
              </a:ln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גיליון1!$C$2:$C$5</c:f>
              <c:numCache>
                <c:formatCode>General</c:formatCode>
                <c:ptCount val="4"/>
                <c:pt idx="2" formatCode="0%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A2-4C3E-AA56-9C5FB9E1515C}"/>
            </c:ext>
          </c:extLst>
        </c:ser>
        <c:ser>
          <c:idx val="2"/>
          <c:order val="3"/>
          <c:tx>
            <c:strRef>
              <c:f>גיליון1!$D$1</c:f>
              <c:strCache>
                <c:ptCount val="1"/>
                <c:pt idx="0">
                  <c:v>5000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גיליון1!$D$2:$D$5</c:f>
              <c:numCache>
                <c:formatCode>General</c:formatCode>
                <c:ptCount val="4"/>
                <c:pt idx="2" formatCode="0%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C3E-AA56-9C5FB9E1515C}"/>
            </c:ext>
          </c:extLst>
        </c:ser>
        <c:ser>
          <c:idx val="4"/>
          <c:order val="4"/>
          <c:tx>
            <c:strRef>
              <c:f>גיליון1!$E$1</c:f>
              <c:strCache>
                <c:ptCount val="1"/>
                <c:pt idx="0">
                  <c:v>10000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גיליון1!$E$2:$E$5</c:f>
              <c:numCache>
                <c:formatCode>General</c:formatCode>
                <c:ptCount val="4"/>
                <c:pt idx="2" formatCode="0%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A2-4C3E-AA56-9C5FB9E1515C}"/>
            </c:ext>
          </c:extLst>
        </c:ser>
        <c:ser>
          <c:idx val="5"/>
          <c:order val="5"/>
          <c:tx>
            <c:strRef>
              <c:f>גיליון1!$F$1</c:f>
              <c:strCache>
                <c:ptCount val="1"/>
                <c:pt idx="0">
                  <c:v>מעל2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 w="22252">
                <a:noFill/>
              </a:ln>
            </c:spPr>
            <c:txPr>
              <a:bodyPr anchorCtr="0"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גיליון1!$F$2:$F$5</c:f>
              <c:numCache>
                <c:formatCode>General</c:formatCode>
                <c:ptCount val="4"/>
                <c:pt idx="2" formatCode="0%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74-4809-8150-626AFC54428E}"/>
            </c:ext>
          </c:extLst>
        </c:ser>
        <c:ser>
          <c:idx val="6"/>
          <c:order val="6"/>
          <c:tx>
            <c:strRef>
              <c:f>גיליון1!$G$1</c:f>
              <c:strCache>
                <c:ptCount val="1"/>
                <c:pt idx="0">
                  <c:v>כלום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he-IL" sz="998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גיליון1!$G$2:$G$5</c:f>
              <c:numCache>
                <c:formatCode>General</c:formatCode>
                <c:ptCount val="4"/>
                <c:pt idx="2" formatCode="0%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74-4809-8150-626AFC544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0102272"/>
        <c:axId val="250153216"/>
        <c:axId val="0"/>
      </c:bar3DChart>
      <c:catAx>
        <c:axId val="25010227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50153216"/>
        <c:crosses val="autoZero"/>
        <c:auto val="1"/>
        <c:lblAlgn val="ctr"/>
        <c:lblOffset val="100"/>
        <c:noMultiLvlLbl val="0"/>
      </c:catAx>
      <c:valAx>
        <c:axId val="250153216"/>
        <c:scaling>
          <c:orientation val="minMax"/>
          <c:max val="1"/>
        </c:scaling>
        <c:delete val="1"/>
        <c:axPos val="b"/>
        <c:numFmt formatCode="General" sourceLinked="1"/>
        <c:majorTickMark val="out"/>
        <c:minorTickMark val="none"/>
        <c:tickLblPos val="none"/>
        <c:crossAx val="250102272"/>
        <c:crosses val="autoZero"/>
        <c:crossBetween val="between"/>
      </c:valAx>
      <c:spPr>
        <a:noFill/>
        <a:ln w="25394">
          <a:noFill/>
        </a:ln>
      </c:spPr>
    </c:plotArea>
    <c:plotVisOnly val="1"/>
    <c:dispBlanksAs val="gap"/>
    <c:showDLblsOverMax val="0"/>
  </c:chart>
  <c:txPr>
    <a:bodyPr/>
    <a:lstStyle/>
    <a:p>
      <a:pPr>
        <a:defRPr sz="1578"/>
      </a:pPr>
      <a:endParaRPr lang="he-IL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"/>
      <c:hPercent val="65"/>
      <c:rotY val="1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6033902503760065E-2"/>
          <c:y val="0.14594324200928224"/>
          <c:w val="0.92398768468548176"/>
          <c:h val="0.75404870688969827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00"/>
              </a:solidFill>
            </c:spPr>
            <c:extLst>
              <c:ext xmlns:c16="http://schemas.microsoft.com/office/drawing/2014/chart" uri="{C3380CC4-5D6E-409C-BE32-E72D297353CC}">
                <c16:uniqueId val="{00000001-3704-46B5-A277-7B2220CFF9D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704-46B5-A277-7B2220CFF9D8}"/>
              </c:ext>
            </c:extLst>
          </c:dPt>
          <c:dLbls>
            <c:dLbl>
              <c:idx val="3"/>
              <c:layout>
                <c:manualLayout>
                  <c:x val="1.0624656162702161E-3"/>
                  <c:y val="4.6090397180670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704-46B5-A277-7B2220CFF9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בן משפחה
מטפל</c:v>
                </c:pt>
                <c:pt idx="1">
                  <c:v>תומך
טיפול</c:v>
                </c:pt>
                <c:pt idx="2">
                  <c:v>מטפל
עיקרי</c:v>
                </c:pt>
                <c:pt idx="3">
                  <c:v>מלווה
טיפול</c:v>
                </c:pt>
                <c:pt idx="4">
                  <c:v>מטפל
בקרוב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0.5</c:v>
                </c:pt>
                <c:pt idx="1">
                  <c:v>0.2</c:v>
                </c:pt>
                <c:pt idx="2">
                  <c:v>0.14000000000000001</c:v>
                </c:pt>
                <c:pt idx="3">
                  <c:v>0.09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04-46B5-A277-7B2220CFF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50"/>
        <c:shape val="cylinder"/>
        <c:axId val="250494464"/>
        <c:axId val="250889344"/>
        <c:axId val="0"/>
      </c:bar3DChart>
      <c:catAx>
        <c:axId val="250494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9476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lang="he-IL" sz="9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he-IL"/>
          </a:p>
        </c:txPr>
        <c:crossAx val="250889344"/>
        <c:crosses val="autoZero"/>
        <c:auto val="1"/>
        <c:lblAlgn val="ctr"/>
        <c:lblOffset val="100"/>
        <c:noMultiLvlLbl val="0"/>
      </c:catAx>
      <c:valAx>
        <c:axId val="250889344"/>
        <c:scaling>
          <c:orientation val="minMax"/>
          <c:max val="1.8"/>
          <c:min val="0"/>
        </c:scaling>
        <c:delete val="1"/>
        <c:axPos val="l"/>
        <c:numFmt formatCode="0%" sourceLinked="0"/>
        <c:majorTickMark val="out"/>
        <c:minorTickMark val="none"/>
        <c:tickLblPos val="none"/>
        <c:crossAx val="2504944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02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he-IL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0.08231</cdr:x>
      <cdr:y>0.30335</cdr:y>
    </cdr:from>
    <cdr:to>
      <cdr:x>0.28888</cdr:x>
      <cdr:y>0.41323</cdr:y>
    </cdr:to>
    <cdr:pic>
      <cdr:nvPicPr>
        <cdr:cNvPr id="3" name="תמונה 2" descr="תמונה שמכילה מזון, ציור&#10;&#10;התיאור נוצר באופן אוטומטי">
          <a:extLst xmlns:a="http://schemas.openxmlformats.org/drawingml/2006/main">
            <a:ext uri="{FF2B5EF4-FFF2-40B4-BE49-F238E27FC236}">
              <a16:creationId xmlns:a16="http://schemas.microsoft.com/office/drawing/2014/main" id="{C2650D6B-44D6-4581-9A2B-2DF069ECA55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162975" y="2403886"/>
          <a:ext cx="2918542" cy="870708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0.0047</cdr:x>
      <cdr:y>0.03857</cdr:y>
    </cdr:from>
    <cdr:to>
      <cdr:x>0.27351</cdr:x>
      <cdr:y>0.21545</cdr:y>
    </cdr:to>
    <cdr:pic>
      <cdr:nvPicPr>
        <cdr:cNvPr id="2" name="תמונה 1" descr="תמונה שמכילה מזון, ציור&#10;&#10;התיאור נוצר באופן אוטומטי">
          <a:extLst xmlns:a="http://schemas.openxmlformats.org/drawingml/2006/main">
            <a:ext uri="{FF2B5EF4-FFF2-40B4-BE49-F238E27FC236}">
              <a16:creationId xmlns:a16="http://schemas.microsoft.com/office/drawing/2014/main" id="{DC8FDC7E-53E6-48B0-80AE-52197BA5DF9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50800" y="188981"/>
          <a:ext cx="2904872" cy="866630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0.21615</cdr:x>
      <cdr:y>0.29703</cdr:y>
    </cdr:from>
    <cdr:to>
      <cdr:x>0.28243</cdr:x>
      <cdr:y>0.38773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97246" y="1374528"/>
          <a:ext cx="704537" cy="4197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ctr"/>
          <a:r>
            <a:rPr lang="he-IL" sz="1400" b="1" dirty="0">
              <a:solidFill>
                <a:srgbClr val="C00000"/>
              </a:solidFill>
            </a:rPr>
            <a:t>33%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0.73349</cdr:x>
      <cdr:y>0.07282</cdr:y>
    </cdr:from>
    <cdr:to>
      <cdr:x>0.94231</cdr:x>
      <cdr:y>0.16277</cdr:y>
    </cdr:to>
    <cdr:sp macro="" textlink="">
      <cdr:nvSpPr>
        <cdr:cNvPr id="2" name="מלבן מעוגל 1"/>
        <cdr:cNvSpPr/>
      </cdr:nvSpPr>
      <cdr:spPr>
        <a:xfrm xmlns:a="http://schemas.openxmlformats.org/drawingml/2006/main">
          <a:off x="9184944" y="382137"/>
          <a:ext cx="2614817" cy="472083"/>
        </a:xfrm>
        <a:prstGeom xmlns:a="http://schemas.openxmlformats.org/drawingml/2006/main" prst="roundRect">
          <a:avLst/>
        </a:prstGeom>
        <a:solidFill xmlns:a="http://schemas.openxmlformats.org/drawingml/2006/main">
          <a:srgbClr val="EEECE1"/>
        </a:solidFill>
        <a:ln xmlns:a="http://schemas.openxmlformats.org/drawingml/2006/main" w="3175" cap="flat" cmpd="sng" algn="ctr">
          <a:solidFill>
            <a:sysClr val="windowText" lastClr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91422" tIns="45712" rIns="91422" bIns="45712" rtlCol="1" anchor="ctr"/>
        <a:lstStyle xmlns:a="http://schemas.openxmlformats.org/drawingml/2006/main">
          <a:defPPr>
            <a:defRPr lang="he-IL"/>
          </a:defPPr>
          <a:lvl1pPr marL="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defTabSz="914308"/>
          <a:r>
            <a:rPr lang="he-IL" sz="1100" b="1" dirty="0">
              <a:solidFill>
                <a:prstClr val="black"/>
              </a:solidFill>
            </a:rPr>
            <a:t>266=</a:t>
          </a:r>
          <a:r>
            <a:rPr lang="en-US" sz="1100" b="1" dirty="0">
              <a:solidFill>
                <a:prstClr val="black"/>
              </a:solidFill>
            </a:rPr>
            <a:t>N</a:t>
          </a:r>
          <a:r>
            <a:rPr lang="he-IL" sz="1100" b="1" dirty="0">
              <a:solidFill>
                <a:prstClr val="black"/>
              </a:solidFill>
            </a:rPr>
            <a:t>          </a:t>
          </a:r>
          <a:r>
            <a:rPr lang="en-US" sz="1100" b="1" dirty="0">
              <a:solidFill>
                <a:prstClr val="black"/>
              </a:solidFill>
            </a:rPr>
            <a:t>CG</a:t>
          </a:r>
          <a:r>
            <a:rPr lang="he-IL" sz="1100" b="1" dirty="0">
              <a:solidFill>
                <a:prstClr val="black"/>
              </a:solidFill>
            </a:rPr>
            <a:t> שנעדרו מעבודתם</a:t>
          </a:r>
          <a:endParaRPr lang="en-US" sz="1100" b="1" dirty="0">
            <a:solidFill>
              <a:prstClr val="black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0.73902</cdr:x>
      <cdr:y>0.50834</cdr:y>
    </cdr:from>
    <cdr:to>
      <cdr:x>0.92037</cdr:x>
      <cdr:y>0.56792</cdr:y>
    </cdr:to>
    <cdr:sp macro="" textlink="">
      <cdr:nvSpPr>
        <cdr:cNvPr id="2" name="מלבן מעוגל 1"/>
        <cdr:cNvSpPr/>
      </cdr:nvSpPr>
      <cdr:spPr>
        <a:xfrm xmlns:a="http://schemas.openxmlformats.org/drawingml/2006/main">
          <a:off x="10441459" y="4028303"/>
          <a:ext cx="2562150" cy="472083"/>
        </a:xfrm>
        <a:prstGeom xmlns:a="http://schemas.openxmlformats.org/drawingml/2006/main" prst="roundRect">
          <a:avLst/>
        </a:prstGeom>
        <a:solidFill xmlns:a="http://schemas.openxmlformats.org/drawingml/2006/main">
          <a:srgbClr val="EEECE1"/>
        </a:solidFill>
        <a:ln xmlns:a="http://schemas.openxmlformats.org/drawingml/2006/main" w="3175" cap="flat" cmpd="sng" algn="ctr">
          <a:solidFill>
            <a:sysClr val="windowText" lastClr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91422" tIns="45712" rIns="91422" bIns="45712" rtlCol="1" anchor="ctr"/>
        <a:lstStyle xmlns:a="http://schemas.openxmlformats.org/drawingml/2006/main">
          <a:defPPr>
            <a:defRPr lang="he-IL"/>
          </a:defPPr>
          <a:lvl1pPr marL="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r" defTabSz="914400" rtl="1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defTabSz="914308"/>
          <a:r>
            <a:rPr lang="he-IL" sz="1100" b="1" dirty="0">
              <a:solidFill>
                <a:prstClr val="black"/>
              </a:solidFill>
            </a:rPr>
            <a:t>55=</a:t>
          </a:r>
          <a:r>
            <a:rPr lang="en-US" sz="1100" b="1" dirty="0">
              <a:solidFill>
                <a:prstClr val="black"/>
              </a:solidFill>
            </a:rPr>
            <a:t>N</a:t>
          </a:r>
          <a:r>
            <a:rPr lang="he-IL" sz="1100" b="1" dirty="0">
              <a:solidFill>
                <a:prstClr val="black"/>
              </a:solidFill>
            </a:rPr>
            <a:t>          מעוניינים בסיוע בתחום נוסף</a:t>
          </a:r>
          <a:endParaRPr lang="en-US" sz="1100" b="1" dirty="0">
            <a:solidFill>
              <a:prstClr val="black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75C707-DC3C-4625-908A-CA4749896EEA}" type="datetimeFigureOut">
              <a:rPr lang="he-IL" smtClean="0"/>
              <a:pPr/>
              <a:t>י"ח/שבט/תש"פ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892E6E-A75A-4072-A749-6957206E693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9793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99FAF54-1D0F-49F6-8088-44FE124E23D8}" type="datetimeFigureOut">
              <a:rPr lang="he-IL" smtClean="0"/>
              <a:pPr/>
              <a:t>י"ח/שבט/תש"פ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446A62E-DF3A-462D-8609-B230D91687E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869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151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2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916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050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4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594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5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51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6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86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8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00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9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00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10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156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11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45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12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256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13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238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14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256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15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16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630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17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4478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18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8210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19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2383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20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21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22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2566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23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1792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24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1792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25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26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006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27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006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28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006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29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006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30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32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33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34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35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36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38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006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39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40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934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41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42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1792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43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006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44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006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45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46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2566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47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48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2566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49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5899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50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1560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51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52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53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0067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54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1560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>
                <a:solidFill>
                  <a:prstClr val="black"/>
                </a:solidFill>
              </a:rPr>
              <a:pPr/>
              <a:t>55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828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56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57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9534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58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15601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59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97745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60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19839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61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48216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62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30425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63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31038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64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93593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65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6135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66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05099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67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37041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68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45360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69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15764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70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76462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71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1262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72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16435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73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32747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74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3800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4 צינורות</a:t>
            </a:r>
          </a:p>
          <a:p>
            <a:pPr marL="228600" indent="-228600">
              <a:buAutoNum type="arabicPeriod"/>
            </a:pPr>
            <a:r>
              <a:rPr lang="he-IL" dirty="0"/>
              <a:t>כלל המדגם</a:t>
            </a:r>
          </a:p>
          <a:p>
            <a:pPr marL="228600" indent="-228600">
              <a:buAutoNum type="arabicPeriod"/>
            </a:pPr>
            <a:r>
              <a:rPr lang="he-IL" dirty="0"/>
              <a:t>כללי</a:t>
            </a:r>
          </a:p>
          <a:p>
            <a:pPr marL="228600" indent="-228600">
              <a:buAutoNum type="arabicPeriod"/>
            </a:pPr>
            <a:r>
              <a:rPr lang="he-IL" dirty="0"/>
              <a:t>חרדי</a:t>
            </a:r>
          </a:p>
          <a:p>
            <a:pPr marL="228600" indent="-228600">
              <a:buAutoNum type="arabicPeriod"/>
            </a:pPr>
            <a:r>
              <a:rPr lang="he-IL" dirty="0"/>
              <a:t>ערבי</a:t>
            </a:r>
          </a:p>
          <a:p>
            <a:pPr marL="0" indent="0">
              <a:buNone/>
            </a:pPr>
            <a:r>
              <a:rPr lang="en-US" dirty="0"/>
              <a:t>N=?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04879-E4D4-40C1-A367-FB23A9FE4017}" type="slidenum">
              <a:rPr lang="he-IL" smtClean="0">
                <a:solidFill>
                  <a:prstClr val="black"/>
                </a:solidFill>
              </a:rPr>
              <a:pPr/>
              <a:t>75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03800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04B8C8-E5CD-49A3-A671-D5D9EDC69E92}" type="slidenum">
              <a:rPr lang="he-IL" smtClean="0">
                <a:solidFill>
                  <a:prstClr val="black"/>
                </a:solidFill>
              </a:rPr>
              <a:pPr/>
              <a:t>76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737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N Miri Bold" pitchFamily="2" charset="-79"/>
              </a:defRPr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</p:spTree>
    <p:extLst>
      <p:ext uri="{BB962C8B-B14F-4D97-AF65-F5344CB8AC3E}">
        <p14:creationId xmlns:p14="http://schemas.microsoft.com/office/powerpoint/2010/main" val="1652939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N Miri Bold" pitchFamily="2" charset="-79"/>
              </a:defRPr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cs typeface="BN Miri Bold" pitchFamily="2" charset="-79"/>
              </a:defRPr>
            </a:lvl1pPr>
            <a:lvl2pPr>
              <a:defRPr sz="2400">
                <a:cs typeface="BN Miri Bold" pitchFamily="2" charset="-79"/>
              </a:defRPr>
            </a:lvl2pPr>
            <a:lvl3pPr>
              <a:defRPr sz="2000">
                <a:cs typeface="BN Miri Bold" pitchFamily="2" charset="-79"/>
              </a:defRPr>
            </a:lvl3pPr>
            <a:lvl4pPr>
              <a:defRPr sz="1800">
                <a:cs typeface="BN Miri Bold" pitchFamily="2" charset="-79"/>
              </a:defRPr>
            </a:lvl4pPr>
            <a:lvl5pPr>
              <a:defRPr sz="1800">
                <a:cs typeface="BN Miri Bol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AB3F9-3CD3-41BE-8594-0276ED4D0B7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43890E-4B20-465C-8DF2-AAD1FB016303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9493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F2ECD-6164-456C-A14A-674B2D82AD7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10540-A5B3-43B9-95A3-9246BA47B4E9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523868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09601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D8BB8-AB6F-4ABD-85A1-E85096AE5F5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D8E74-228A-459B-8402-BE1F1BE6A3B0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056890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5" indent="0">
              <a:buNone/>
              <a:defRPr sz="2000" b="1"/>
            </a:lvl2pPr>
            <a:lvl3pPr marL="914308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2" indent="0">
              <a:buNone/>
              <a:defRPr sz="1600" b="1"/>
            </a:lvl6pPr>
            <a:lvl7pPr marL="2742925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5" indent="0">
              <a:buNone/>
              <a:defRPr sz="2000" b="1"/>
            </a:lvl2pPr>
            <a:lvl3pPr marL="914308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2" indent="0">
              <a:buNone/>
              <a:defRPr sz="1600" b="1"/>
            </a:lvl6pPr>
            <a:lvl7pPr marL="2742925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3987A-8FE9-44F3-ADB9-A45CD598835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2BC1A-79DF-463E-86AA-9B73D47814CF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93942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N Miri Bold" pitchFamily="2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</p:spTree>
    <p:extLst>
      <p:ext uri="{BB962C8B-B14F-4D97-AF65-F5344CB8AC3E}">
        <p14:creationId xmlns:p14="http://schemas.microsoft.com/office/powerpoint/2010/main" val="92954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E818A08-47A0-432A-AD9D-5D61B18A8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19C715E-862A-4168-AA6B-91B0D948E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D19FC71-DF7E-43C5-879C-D9EB6C95C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9F64A-F35F-4F04-AF9E-AC8135710C01}" type="datetime8">
              <a:rPr lang="he-IL" smtClean="0"/>
              <a:t>13 פברואר 20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A7E4C61-19E6-4A57-9F1C-4D11F393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7D967A2-F65C-4548-8471-1190E4800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C9735-FC2B-432E-B69C-5465AD9EA52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2725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28A766A-3CA8-4057-9F50-823313EE4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F239593-434B-4CDF-AEA0-30C4385C4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1B005F5-BBDD-4D1B-8866-6C1B3D15F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99D7-A9B4-4874-BDC3-2C0F754D7F45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ADDE95C-BF97-4FEF-AD6B-15783A0DD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991E789-829C-4AE7-A003-6A2537B97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2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F9CD82-3BC6-408F-90B0-2132221D0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A590FB1-215F-4518-A181-3D187D792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525AE04-D4D6-4380-9C5D-FB0F7935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B4C2-7D61-4364-83CA-7BF27ECDF7EF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3A8A34F-B5E2-46B5-BBE8-E3AC362D0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3276BA1-F376-4C0D-97F6-754798A99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37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3D1907-7BBB-4CEA-817A-88614154B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EFA6ED-D83F-428E-8458-CF3A5BCD5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4CE9B71-6CA8-4A4B-8DFF-A9CDCA7EA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56C66C9-F353-4C0B-A921-F2D0E6540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426AF-6E62-49D9-8D73-04A92031C88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29AF66D-5902-4E0D-B360-D3658DB8F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4CF05AB-E750-491B-A38C-E1834266E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87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2EA3687-1151-4233-859D-807AA30A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26BE1CA-8D35-4D5D-81F0-785E1EB7B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EE5A826-B1A2-43AE-9382-117DA300B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BA0618B-89C4-4101-9FE1-128BA536BC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14CDF64-12B4-4F72-A3F7-4286F6BCD0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05B6D3F3-4FA1-4850-9E9A-893A91F6A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FC437-FFE1-4607-BB3C-92CA7D850AD9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B8B015F-7A14-4854-B7DF-B993B11FC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5AF7F18-1955-40FD-B3F7-67ACD71F7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572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3062E53-8145-4521-ABD4-393135CD4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B74D6264-DD66-41A9-A6B0-6B0E8C9C3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08"/>
            <a:fld id="{DE5159F5-4104-47BA-952E-45D6DD02F1C3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BAF3D35C-2516-4105-BEF5-3472B0FF3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08"/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691BE2D-06E1-4D45-8C63-CAFB83870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08"/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defTabSz="914308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809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2F5776E6-48AD-4C4F-AEFD-345A38551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08"/>
            <a:fld id="{634853FC-6C9C-4F74-82B4-95356B5BDA8A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770BFC1-3DDD-4EF2-90E2-850328F51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08"/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7702B5A-784A-48A4-8AB3-B5B6252C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08"/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defTabSz="914308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448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981AB6F-91A8-423D-9068-DFC508C6A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06B0280-2190-4759-B20D-73F00E997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97E7884-2ACF-4A41-8C04-C719A5342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BA2A262-753F-4838-ADC7-A21C99BF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08"/>
            <a:fld id="{9A5FBE95-3D5F-4AAC-B8DF-B92C4A274E9E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2BD9648-2A85-43BA-8898-9BF5B9F61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08"/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46FE3D9-F66F-4FB1-AD93-6C705A57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08"/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defTabSz="914308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00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83A5F9-75E4-4C92-BA95-AC89292AB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898C0209-CFDE-4CCB-BFAE-A7FE251AF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B2BD263-BE37-4F22-A1BB-79FE46792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4682AD2-FB97-4107-94D3-21E99FBB6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08"/>
            <a:fld id="{A2BBA49A-45CA-4CF7-9960-443F8110FF7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036ADBF-F5F3-4C16-8864-2910C2AC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08"/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EE90F8B-F141-4E04-A2D8-60F91ACB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08"/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defTabSz="914308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451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B5D7AE0-E86D-422C-8CB2-8427F3456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F05E60D8-83BD-4324-A657-0D45C1B5C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54DD3B9-E62B-4EEF-A3DA-93F4DBB0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08"/>
            <a:fld id="{22B2BADF-EE26-4F41-82B9-71EAB3BB27A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3358088-1B5C-4F75-91B5-A992AF2C0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08"/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D71A1A2-612F-460C-8208-A60A277B8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08"/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defTabSz="914308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566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C0B321BF-6362-47DE-923B-293EDF367E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FBD7EB6-F286-4DC9-B373-88A4643C3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CA3E293-AE79-4F5C-9447-82B1306C5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08"/>
            <a:fld id="{FD899F18-04E7-4730-9F0C-EAF69AA3E377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810277E-E671-4C90-A022-63158EEE5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308"/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F38F71D-5424-4D0F-9F9D-F55B65296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08"/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defTabSz="914308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855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ריק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N Miri Bold" pitchFamily="2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71071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סגנון כותרת של תבנית בסיס</a:t>
            </a:r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סגנונות טקסט של תבנית בסיס</a:t>
            </a:r>
          </a:p>
          <a:p>
            <a:pPr lvl="1"/>
            <a:r>
              <a:rPr lang="he-IL" altLang="he-IL"/>
              <a:t>רמה שנייה</a:t>
            </a:r>
          </a:p>
          <a:p>
            <a:pPr lvl="2"/>
            <a:r>
              <a:rPr lang="he-IL" altLang="he-IL"/>
              <a:t>רמה שלישית</a:t>
            </a:r>
          </a:p>
          <a:p>
            <a:pPr lvl="3"/>
            <a:r>
              <a:rPr lang="he-IL" altLang="he-IL"/>
              <a:t>רמה רביעית</a:t>
            </a:r>
          </a:p>
          <a:p>
            <a:pPr lvl="4"/>
            <a:r>
              <a:rPr lang="he-IL" alt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31" tIns="45716" rIns="91431" bIns="45716" rtlCol="1" anchor="ctr"/>
          <a:lstStyle>
            <a:lvl1pPr algn="r" defTabSz="914308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71C47D-E804-4BA8-A2A7-090F1FCA59B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31" tIns="45716" rIns="91431" bIns="45716" rtlCol="1" anchor="ctr"/>
          <a:lstStyle>
            <a:lvl1pPr algn="ctr" defTabSz="914308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31" tIns="45716" rIns="91431" bIns="45716" numCol="1" anchor="ctr" anchorCtr="0" compatLnSpc="1">
            <a:prstTxWarp prst="textNoShape">
              <a:avLst/>
            </a:prstTxWarp>
          </a:bodyPr>
          <a:lstStyle>
            <a:lvl1pPr rtl="1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algn="l" defTabSz="912813" fontAlgn="base">
              <a:spcBef>
                <a:spcPct val="0"/>
              </a:spcBef>
              <a:spcAft>
                <a:spcPct val="0"/>
              </a:spcAft>
              <a:defRPr/>
            </a:pPr>
            <a:fld id="{02305794-F6C8-4DFB-8C3F-A7025FAF9972}" type="slidenum">
              <a:rPr lang="he-IL" altLang="he-IL"/>
              <a:pPr algn="l" defTabSz="91281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96457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hf sldNum="0" hdr="0" dt="0"/>
  <p:txStyles>
    <p:titleStyle>
      <a:lvl1pPr algn="ctr" defTabSz="912813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2pPr>
      <a:lvl3pPr algn="ctr" defTabSz="912813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3pPr>
      <a:lvl4pPr algn="ctr" defTabSz="912813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4pPr>
      <a:lvl5pPr algn="ctr" defTabSz="912813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5pPr>
      <a:lvl6pPr marL="457200" algn="ctr" defTabSz="912813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6pPr>
      <a:lvl7pPr marL="914400" algn="ctr" defTabSz="912813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7pPr>
      <a:lvl8pPr marL="1371600" algn="ctr" defTabSz="912813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8pPr>
      <a:lvl9pPr marL="1828800" algn="ctr" defTabSz="912813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9pPr>
    </p:titleStyle>
    <p:bodyStyle>
      <a:lvl1pPr marL="341313" indent="-341313" algn="r" defTabSz="912813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r" defTabSz="912813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r" defTabSz="912813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r" defTabSz="912813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r" defTabSz="912813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8" indent="-228577" algn="r" defTabSz="914308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r" defTabSz="914308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r" defTabSz="914308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2" indent="-228577" algn="r" defTabSz="914308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308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r" defTabSz="914308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8" algn="r" defTabSz="914308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r" defTabSz="914308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r" defTabSz="914308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2" algn="r" defTabSz="914308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5" algn="r" defTabSz="914308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r" defTabSz="914308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r" defTabSz="914308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94966EB-C3E2-4574-A53B-F8C4F8C48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53EC7A5-D912-4EC3-8966-6A6CA19FF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4B2C404-0221-40DF-B355-EBFEE6D9AB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8"/>
            <a:fld id="{CBEE019B-A060-4AD7-8C43-ABE37AB66D2E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t>13 פברואר 20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DFF4B18-3322-4158-AC04-ED8C33E3E6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8"/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F53B687-57AD-434D-BD42-979B67C13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8"/>
            <a:fld id="{A2368EA3-C51F-4F6B-B556-617F1CE3E6AD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defTabSz="914308"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1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66" r:id="rId12"/>
  </p:sldLayoutIdLst>
  <p:hf sldNum="0" hd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.xml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5.xm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6.xm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7.xm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Freeform: Shape 70">
            <a:extLst>
              <a:ext uri="{FF2B5EF4-FFF2-40B4-BE49-F238E27FC236}">
                <a16:creationId xmlns:a16="http://schemas.microsoft.com/office/drawing/2014/main" id="{31FCDB8A-D986-4857-B933-484A758B3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3787" y="476108"/>
            <a:ext cx="7778213" cy="5905781"/>
          </a:xfrm>
          <a:custGeom>
            <a:avLst/>
            <a:gdLst>
              <a:gd name="connsiteX0" fmla="*/ 3727582 w 7778213"/>
              <a:gd name="connsiteY0" fmla="*/ 0 h 5905781"/>
              <a:gd name="connsiteX1" fmla="*/ 7778213 w 7778213"/>
              <a:gd name="connsiteY1" fmla="*/ 0 h 5905781"/>
              <a:gd name="connsiteX2" fmla="*/ 7778213 w 7778213"/>
              <a:gd name="connsiteY2" fmla="*/ 5905761 h 5905781"/>
              <a:gd name="connsiteX3" fmla="*/ 7485321 w 7778213"/>
              <a:gd name="connsiteY3" fmla="*/ 5905761 h 5905781"/>
              <a:gd name="connsiteX4" fmla="*/ 7485321 w 7778213"/>
              <a:gd name="connsiteY4" fmla="*/ 5905762 h 5905781"/>
              <a:gd name="connsiteX5" fmla="*/ 4228895 w 7778213"/>
              <a:gd name="connsiteY5" fmla="*/ 5905762 h 5905781"/>
              <a:gd name="connsiteX6" fmla="*/ 4228895 w 7778213"/>
              <a:gd name="connsiteY6" fmla="*/ 5905780 h 5905781"/>
              <a:gd name="connsiteX7" fmla="*/ 3936003 w 7778213"/>
              <a:gd name="connsiteY7" fmla="*/ 5905780 h 5905781"/>
              <a:gd name="connsiteX8" fmla="*/ 3936003 w 7778213"/>
              <a:gd name="connsiteY8" fmla="*/ 5905781 h 5905781"/>
              <a:gd name="connsiteX9" fmla="*/ 0 w 7778213"/>
              <a:gd name="connsiteY9" fmla="*/ 5905781 h 5905781"/>
              <a:gd name="connsiteX10" fmla="*/ 2796838 w 7778213"/>
              <a:gd name="connsiteY10" fmla="*/ 20 h 5905781"/>
              <a:gd name="connsiteX11" fmla="*/ 3089730 w 7778213"/>
              <a:gd name="connsiteY11" fmla="*/ 20 h 5905781"/>
              <a:gd name="connsiteX12" fmla="*/ 3089730 w 7778213"/>
              <a:gd name="connsiteY12" fmla="*/ 19 h 5905781"/>
              <a:gd name="connsiteX13" fmla="*/ 3434690 w 7778213"/>
              <a:gd name="connsiteY13" fmla="*/ 19 h 5905781"/>
              <a:gd name="connsiteX14" fmla="*/ 3434690 w 7778213"/>
              <a:gd name="connsiteY14" fmla="*/ 1 h 5905781"/>
              <a:gd name="connsiteX15" fmla="*/ 3727582 w 7778213"/>
              <a:gd name="connsiteY15" fmla="*/ 1 h 5905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778213" h="5905781">
                <a:moveTo>
                  <a:pt x="3727582" y="0"/>
                </a:moveTo>
                <a:lnTo>
                  <a:pt x="7778213" y="0"/>
                </a:lnTo>
                <a:lnTo>
                  <a:pt x="7778213" y="5905761"/>
                </a:lnTo>
                <a:lnTo>
                  <a:pt x="7485321" y="5905761"/>
                </a:lnTo>
                <a:lnTo>
                  <a:pt x="7485321" y="5905762"/>
                </a:lnTo>
                <a:lnTo>
                  <a:pt x="4228895" y="5905762"/>
                </a:lnTo>
                <a:lnTo>
                  <a:pt x="4228895" y="5905780"/>
                </a:lnTo>
                <a:lnTo>
                  <a:pt x="3936003" y="5905780"/>
                </a:lnTo>
                <a:lnTo>
                  <a:pt x="3936003" y="5905781"/>
                </a:lnTo>
                <a:lnTo>
                  <a:pt x="0" y="5905781"/>
                </a:lnTo>
                <a:lnTo>
                  <a:pt x="2796838" y="20"/>
                </a:lnTo>
                <a:lnTo>
                  <a:pt x="3089730" y="20"/>
                </a:lnTo>
                <a:lnTo>
                  <a:pt x="3089730" y="19"/>
                </a:lnTo>
                <a:lnTo>
                  <a:pt x="3434690" y="19"/>
                </a:lnTo>
                <a:lnTo>
                  <a:pt x="3434690" y="1"/>
                </a:lnTo>
                <a:lnTo>
                  <a:pt x="3727582" y="1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3421B4C-AA27-4F32-AA73-DA587F272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6110"/>
            <a:ext cx="6769978" cy="5905761"/>
          </a:xfrm>
          <a:custGeom>
            <a:avLst/>
            <a:gdLst>
              <a:gd name="connsiteX0" fmla="*/ 0 w 6769978"/>
              <a:gd name="connsiteY0" fmla="*/ 0 h 5905761"/>
              <a:gd name="connsiteX1" fmla="*/ 6769978 w 6769978"/>
              <a:gd name="connsiteY1" fmla="*/ 0 h 5905761"/>
              <a:gd name="connsiteX2" fmla="*/ 3973138 w 6769978"/>
              <a:gd name="connsiteY2" fmla="*/ 5905761 h 5905761"/>
              <a:gd name="connsiteX3" fmla="*/ 0 w 6769978"/>
              <a:gd name="connsiteY3" fmla="*/ 5905761 h 5905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9978" h="5905761">
                <a:moveTo>
                  <a:pt x="0" y="0"/>
                </a:moveTo>
                <a:lnTo>
                  <a:pt x="6769978" y="0"/>
                </a:lnTo>
                <a:lnTo>
                  <a:pt x="3973138" y="5905761"/>
                </a:lnTo>
                <a:lnTo>
                  <a:pt x="0" y="590576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13545" y="1179819"/>
            <a:ext cx="4224048" cy="2610042"/>
          </a:xfrm>
        </p:spPr>
        <p:txBody>
          <a:bodyPr>
            <a:normAutofit fontScale="90000"/>
          </a:bodyPr>
          <a:lstStyle/>
          <a:p>
            <a:r>
              <a:rPr lang="he-IL" sz="1400" b="1" dirty="0">
                <a:solidFill>
                  <a:srgbClr val="FFFFFF"/>
                </a:solidFill>
                <a:cs typeface="+mn-cs"/>
              </a:rPr>
              <a:t> </a:t>
            </a:r>
            <a:br>
              <a:rPr lang="he-IL" sz="1400" dirty="0">
                <a:solidFill>
                  <a:srgbClr val="FFFFFF"/>
                </a:solidFill>
                <a:cs typeface="+mn-cs"/>
              </a:rPr>
            </a:br>
            <a:r>
              <a:rPr lang="he-IL" sz="1400" dirty="0">
                <a:solidFill>
                  <a:srgbClr val="FFFFFF"/>
                </a:solidFill>
                <a:cs typeface="+mn-cs"/>
              </a:rPr>
              <a:t> </a:t>
            </a:r>
            <a:br>
              <a:rPr lang="he-IL" sz="1400" dirty="0">
                <a:solidFill>
                  <a:srgbClr val="FFFFFF"/>
                </a:solidFill>
                <a:cs typeface="+mn-cs"/>
              </a:rPr>
            </a:br>
            <a:br>
              <a:rPr lang="he-IL" sz="1400" dirty="0">
                <a:solidFill>
                  <a:srgbClr val="FFFFFF"/>
                </a:solidFill>
                <a:cs typeface="+mn-cs"/>
              </a:rPr>
            </a:br>
            <a:r>
              <a:rPr lang="he-IL" sz="1400" dirty="0">
                <a:solidFill>
                  <a:srgbClr val="FFFFFF"/>
                </a:solidFill>
                <a:cs typeface="+mn-cs"/>
              </a:rPr>
              <a:t> </a:t>
            </a:r>
            <a:br>
              <a:rPr lang="he-IL" sz="1400" b="1" dirty="0">
                <a:solidFill>
                  <a:srgbClr val="FFFFFF"/>
                </a:solidFill>
                <a:cs typeface="+mn-cs"/>
              </a:rPr>
            </a:br>
            <a:r>
              <a:rPr lang="he-IL" sz="1400" b="1" dirty="0">
                <a:solidFill>
                  <a:srgbClr val="FFFFFF"/>
                </a:solidFill>
                <a:cs typeface="+mn-cs"/>
              </a:rPr>
              <a:t> </a:t>
            </a:r>
            <a:br>
              <a:rPr lang="he-IL" sz="1400" b="1" dirty="0">
                <a:solidFill>
                  <a:srgbClr val="FFFFFF"/>
                </a:solidFill>
                <a:cs typeface="+mn-cs"/>
              </a:rPr>
            </a:br>
            <a:br>
              <a:rPr lang="he-IL" sz="1400" b="1" dirty="0">
                <a:solidFill>
                  <a:srgbClr val="FFFFFF"/>
                </a:solidFill>
                <a:cs typeface="+mn-cs"/>
              </a:rPr>
            </a:br>
            <a:br>
              <a:rPr lang="he-IL" sz="1400" b="1" dirty="0">
                <a:solidFill>
                  <a:srgbClr val="FFFFFF"/>
                </a:solidFill>
                <a:cs typeface="+mn-cs"/>
              </a:rPr>
            </a:br>
            <a:br>
              <a:rPr lang="he-IL" sz="1400" b="1" dirty="0">
                <a:solidFill>
                  <a:srgbClr val="FFFFFF"/>
                </a:solidFill>
                <a:cs typeface="+mn-cs"/>
              </a:rPr>
            </a:br>
            <a:br>
              <a:rPr lang="he-IL" sz="1400" b="1" dirty="0">
                <a:solidFill>
                  <a:srgbClr val="FFFFFF"/>
                </a:solidFill>
                <a:cs typeface="+mn-cs"/>
              </a:rPr>
            </a:br>
            <a:br>
              <a:rPr lang="he-IL" sz="1400" b="1" dirty="0">
                <a:solidFill>
                  <a:srgbClr val="FFFFFF"/>
                </a:solidFill>
                <a:cs typeface="+mn-cs"/>
              </a:rPr>
            </a:br>
            <a:br>
              <a:rPr lang="he-IL" sz="1400" b="1" dirty="0">
                <a:solidFill>
                  <a:srgbClr val="FFFFFF"/>
                </a:solidFill>
                <a:effectLst/>
                <a:cs typeface="+mn-cs"/>
              </a:rPr>
            </a:br>
            <a:br>
              <a:rPr lang="en-US" sz="1400" b="1" dirty="0">
                <a:solidFill>
                  <a:srgbClr val="FFFFFF"/>
                </a:solidFill>
                <a:effectLst/>
                <a:cs typeface="+mn-cs"/>
              </a:rPr>
            </a:br>
            <a:br>
              <a:rPr lang="en-US" sz="1400" b="1" dirty="0">
                <a:solidFill>
                  <a:srgbClr val="FFFFFF"/>
                </a:solidFill>
                <a:effectLst/>
                <a:cs typeface="+mn-cs"/>
              </a:rPr>
            </a:br>
            <a:br>
              <a:rPr lang="en-US" sz="1400" b="1" dirty="0">
                <a:solidFill>
                  <a:srgbClr val="FFFFFF"/>
                </a:solidFill>
                <a:effectLst/>
                <a:cs typeface="+mn-cs"/>
              </a:rPr>
            </a:br>
            <a:r>
              <a:rPr lang="he-IL" sz="3100" b="1" dirty="0">
                <a:solidFill>
                  <a:srgbClr val="FFFFFF"/>
                </a:solidFill>
                <a:effectLst/>
                <a:cs typeface="+mn-cs"/>
              </a:rPr>
              <a:t>דוח מחקר כמותני</a:t>
            </a:r>
            <a:br>
              <a:rPr lang="en-US" sz="3100" b="1" dirty="0">
                <a:solidFill>
                  <a:srgbClr val="FFFFFF"/>
                </a:solidFill>
                <a:effectLst/>
                <a:cs typeface="+mn-cs"/>
              </a:rPr>
            </a:br>
            <a:br>
              <a:rPr lang="en-US" sz="3100" b="1" dirty="0">
                <a:solidFill>
                  <a:srgbClr val="FFFFFF"/>
                </a:solidFill>
                <a:effectLst/>
                <a:cs typeface="+mn-cs"/>
              </a:rPr>
            </a:br>
            <a:r>
              <a:rPr lang="he-IL" sz="3100" b="1" dirty="0">
                <a:solidFill>
                  <a:srgbClr val="FFFFFF"/>
                </a:solidFill>
                <a:effectLst/>
                <a:cs typeface="+mn-cs"/>
              </a:rPr>
              <a:t>אוקטובר  2018</a:t>
            </a:r>
            <a:endParaRPr lang="he-IL" sz="1400" b="1" dirty="0">
              <a:solidFill>
                <a:srgbClr val="FFFFFF"/>
              </a:solidFill>
              <a:effectLst/>
              <a:cs typeface="+mn-cs"/>
            </a:endParaRPr>
          </a:p>
        </p:txBody>
      </p:sp>
      <p:pic>
        <p:nvPicPr>
          <p:cNvPr id="1026" name="Picture 2" descr="https://caregivers.org.il/wp-content/uploads/2017/04/logocaregiver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9255" y="523217"/>
            <a:ext cx="4414137" cy="131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/>
          <p:cNvSpPr/>
          <p:nvPr/>
        </p:nvSpPr>
        <p:spPr>
          <a:xfrm>
            <a:off x="6242654" y="2670891"/>
            <a:ext cx="5500738" cy="9079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08">
              <a:spcAft>
                <a:spcPts val="600"/>
              </a:spcAft>
            </a:pPr>
            <a:r>
              <a:rPr lang="he-IL" b="1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n-US" sz="2400" b="1" dirty="0">
                <a:solidFill>
                  <a:srgbClr val="1F497D">
                    <a:lumMod val="75000"/>
                  </a:srgbClr>
                </a:solidFill>
              </a:rPr>
              <a:t>CAREGIVERS</a:t>
            </a:r>
            <a:r>
              <a:rPr lang="he-IL" sz="2400" b="1" dirty="0">
                <a:solidFill>
                  <a:srgbClr val="1F497D">
                    <a:lumMod val="75000"/>
                  </a:srgbClr>
                </a:solidFill>
              </a:rPr>
              <a:t> בני משפחה מטפלים בישראל</a:t>
            </a:r>
          </a:p>
          <a:p>
            <a:pPr algn="ctr" defTabSz="914308">
              <a:spcAft>
                <a:spcPts val="600"/>
              </a:spcAft>
            </a:pPr>
            <a:r>
              <a:rPr lang="he-IL" sz="2400" b="1" dirty="0">
                <a:solidFill>
                  <a:srgbClr val="1F497D">
                    <a:lumMod val="75000"/>
                  </a:srgbClr>
                </a:solidFill>
              </a:rPr>
              <a:t>מאפיינים, צרכים ועמדות</a:t>
            </a:r>
            <a:endParaRPr lang="he-IL" sz="2400" dirty="0">
              <a:solidFill>
                <a:prstClr val="black"/>
              </a:solidFill>
            </a:endParaRP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810EC2F4-7072-437C-A339-73CBDC72FB66}"/>
              </a:ext>
            </a:extLst>
          </p:cNvPr>
          <p:cNvSpPr txBox="1"/>
          <p:nvPr/>
        </p:nvSpPr>
        <p:spPr>
          <a:xfrm>
            <a:off x="8492253" y="6056851"/>
            <a:ext cx="347883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>
              <a:spcAft>
                <a:spcPts val="600"/>
              </a:spcAft>
            </a:pPr>
            <a:r>
              <a:rPr lang="he-IL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</a:rPr>
              <a:t>הסקר נערך בתמיכה של חברת טבע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69F064EC-139B-4697-A426-067465B712F6}"/>
              </a:ext>
            </a:extLst>
          </p:cNvPr>
          <p:cNvSpPr txBox="1"/>
          <p:nvPr/>
        </p:nvSpPr>
        <p:spPr>
          <a:xfrm>
            <a:off x="282858" y="5781715"/>
            <a:ext cx="310213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>
                <a:solidFill>
                  <a:srgbClr val="FFFFFF"/>
                </a:solidFill>
                <a:latin typeface="+mj-lt"/>
                <a:ea typeface="+mj-ea"/>
              </a:rPr>
              <a:t>הסקר נערך ע"י מכון </a:t>
            </a:r>
            <a:r>
              <a:rPr lang="he-IL" sz="2000" b="1" dirty="0" err="1">
                <a:solidFill>
                  <a:srgbClr val="FFFFFF"/>
                </a:solidFill>
                <a:latin typeface="+mj-lt"/>
                <a:ea typeface="+mj-ea"/>
              </a:rPr>
              <a:t>רושינק</a:t>
            </a:r>
            <a:r>
              <a:rPr lang="he-IL" sz="2000" b="1" dirty="0">
                <a:solidFill>
                  <a:srgbClr val="FFFFFF"/>
                </a:solidFill>
                <a:latin typeface="+mj-lt"/>
                <a:ea typeface="+mj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2757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441577" y="785210"/>
            <a:ext cx="6096000" cy="3931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2000" b="1" dirty="0">
                <a:solidFill>
                  <a:prstClr val="black"/>
                </a:solidFill>
              </a:rPr>
              <a:t>1. מטרת המחקר</a:t>
            </a:r>
          </a:p>
        </p:txBody>
      </p:sp>
      <p:sp>
        <p:nvSpPr>
          <p:cNvPr id="47" name="מלבן 46"/>
          <p:cNvSpPr/>
          <p:nvPr/>
        </p:nvSpPr>
        <p:spPr>
          <a:xfrm>
            <a:off x="555811" y="1811669"/>
            <a:ext cx="11367248" cy="1329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e-IL" b="1" dirty="0">
                <a:solidFill>
                  <a:prstClr val="black"/>
                </a:solidFill>
              </a:rPr>
              <a:t>עמותת </a:t>
            </a:r>
            <a:r>
              <a:rPr lang="en-US" b="1" dirty="0">
                <a:solidFill>
                  <a:prstClr val="black"/>
                </a:solidFill>
              </a:rPr>
              <a:t>Caregivers </a:t>
            </a:r>
            <a:r>
              <a:rPr lang="he-IL" b="1" dirty="0">
                <a:solidFill>
                  <a:prstClr val="black"/>
                </a:solidFill>
              </a:rPr>
              <a:t> ישראל מעוניינת לקבל תמונת מצב מעמיקה, עדכנית ומדויקת לגבי חיי היום יום של הישראלים</a:t>
            </a:r>
          </a:p>
          <a:p>
            <a:pPr>
              <a:lnSpc>
                <a:spcPct val="150000"/>
              </a:lnSpc>
            </a:pPr>
            <a:r>
              <a:rPr lang="he-IL" b="1" dirty="0">
                <a:solidFill>
                  <a:prstClr val="black"/>
                </a:solidFill>
              </a:rPr>
              <a:t>המטפלים באופן קבוע בקרוב חולה/מזדקן. </a:t>
            </a:r>
            <a:endParaRPr lang="en-US" b="1" dirty="0"/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4" name="Picture 2" descr="https://caregivers.org.il/wp-content/uploads/2017/04/logocaregivers.png">
            <a:extLst>
              <a:ext uri="{FF2B5EF4-FFF2-40B4-BE49-F238E27FC236}">
                <a16:creationId xmlns:a16="http://schemas.microsoft.com/office/drawing/2014/main" id="{34FFE9B1-1D61-488F-BE8B-46CE28CAE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816" y="156896"/>
            <a:ext cx="2772688" cy="82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EA2D2513-C19A-4084-A7E2-E58E723F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b="1">
                <a:solidFill>
                  <a:schemeClr val="tx1">
                    <a:lumMod val="75000"/>
                    <a:lumOff val="25000"/>
                  </a:schemeClr>
                </a:solidFill>
              </a:rPr>
              <a:t>בני משפחה מטפלים בישראל. מאפיינים, צרכים ועמדות. 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CareGivers Israel   </a:t>
            </a:r>
            <a:r>
              <a:rPr lang="he-IL" b="1">
                <a:solidFill>
                  <a:schemeClr val="tx1">
                    <a:lumMod val="75000"/>
                    <a:lumOff val="25000"/>
                  </a:schemeClr>
                </a:solidFill>
              </a:rPr>
              <a:t>אוקטובר 2018</a:t>
            </a:r>
            <a:endParaRPr lang="he-IL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71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441577" y="785210"/>
            <a:ext cx="6096000" cy="3931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2000" b="1" dirty="0">
                <a:solidFill>
                  <a:prstClr val="black"/>
                </a:solidFill>
              </a:rPr>
              <a:t>2. מתודולוגיה</a:t>
            </a:r>
          </a:p>
        </p:txBody>
      </p:sp>
      <p:sp>
        <p:nvSpPr>
          <p:cNvPr id="47" name="מלבן 46"/>
          <p:cNvSpPr/>
          <p:nvPr/>
        </p:nvSpPr>
        <p:spPr>
          <a:xfrm>
            <a:off x="839754" y="1178331"/>
            <a:ext cx="10939869" cy="7016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e-IL" b="1" u="sng" dirty="0"/>
              <a:t>שלב א': </a:t>
            </a:r>
            <a:r>
              <a:rPr lang="he-IL" b="1" dirty="0"/>
              <a:t>כדי לענות על מטרות המחקר נערכו 1,844 ראיונות אינטרנטיים, המהווים מדגם אינטרנטי אקראי ארצי מייצג, </a:t>
            </a:r>
          </a:p>
          <a:p>
            <a:pPr>
              <a:lnSpc>
                <a:spcPct val="150000"/>
              </a:lnSpc>
            </a:pPr>
            <a:r>
              <a:rPr lang="he-IL" b="1" dirty="0"/>
              <a:t>של יהודים דוברי עברית בגילאי 18 עד 64. 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he-IL" b="1" dirty="0"/>
              <a:t>מתוך כלל הנדגמים זוהו 506 המדווחים, שבשנה האחרונה טיפלו/סייעו באופן קבוע לבן משפחה/חבר, הסובל</a:t>
            </a:r>
          </a:p>
          <a:p>
            <a:pPr>
              <a:lnSpc>
                <a:spcPct val="150000"/>
              </a:lnSpc>
            </a:pPr>
            <a:r>
              <a:rPr lang="he-IL" b="1" dirty="0"/>
              <a:t>מקשיים בתפקוד, הנובעים מגילו המבוגר/שמתמודד עם מחלה כרונית/מחלה קשה/מוגבלות פיזית/שכלית/נפשית – </a:t>
            </a:r>
          </a:p>
          <a:p>
            <a:pPr>
              <a:lnSpc>
                <a:spcPct val="150000"/>
              </a:lnSpc>
            </a:pPr>
            <a:r>
              <a:rPr lang="he-IL" b="1" dirty="0"/>
              <a:t>יכונו בדוח זה: "כלל ה- </a:t>
            </a:r>
            <a:r>
              <a:rPr lang="en-US" b="1" dirty="0"/>
              <a:t>CG</a:t>
            </a:r>
            <a:r>
              <a:rPr lang="he-IL" b="1" dirty="0"/>
              <a:t>"   . </a:t>
            </a:r>
            <a:r>
              <a:rPr lang="he-IL" b="1" dirty="0">
                <a:solidFill>
                  <a:prstClr val="black"/>
                </a:solidFill>
              </a:rPr>
              <a:t>הנתונים נאספו בין ה- 8 לבין ה- 9 באוגוסט, 2018. </a:t>
            </a:r>
          </a:p>
          <a:p>
            <a:endParaRPr lang="he-IL" b="1" dirty="0">
              <a:solidFill>
                <a:prstClr val="black"/>
              </a:solidFill>
            </a:endParaRPr>
          </a:p>
          <a:p>
            <a:r>
              <a:rPr lang="he-IL" b="1" u="sng" dirty="0">
                <a:solidFill>
                  <a:prstClr val="black"/>
                </a:solidFill>
              </a:rPr>
              <a:t>שלב ב': </a:t>
            </a:r>
            <a:r>
              <a:rPr lang="he-IL" b="1" dirty="0"/>
              <a:t>כדי לערוך מספר שאלות השלמה נערכו 1,812 ראיונות אינטרנטיים, המהווים מדגם אינטרנטי אקראי ארצי מייצג,</a:t>
            </a:r>
          </a:p>
          <a:p>
            <a:r>
              <a:rPr lang="he-IL" b="1" dirty="0"/>
              <a:t>   של יהודים דוברי עברית בגילאי 18 עד 64. </a:t>
            </a:r>
          </a:p>
          <a:p>
            <a:r>
              <a:rPr lang="he-IL" b="1" dirty="0"/>
              <a:t>מתוך כלל הנדגמים זוהו 500 המדווחים, שבשנה האחרונה טיפלו/סייעו באופן קבוע לבן משפחה/חבר, הסובל מקשיים בתפקוד, הנובעים מגילו המבוגר/שמתמודד עם מחלה כרונית/מחלה קשה/מוגבלות פיזית/שכלית/נפשית – יכונו : "כלל ה- </a:t>
            </a:r>
            <a:r>
              <a:rPr lang="en-US" b="1" dirty="0"/>
              <a:t>CG</a:t>
            </a:r>
            <a:r>
              <a:rPr lang="he-IL" b="1" dirty="0"/>
              <a:t>"   </a:t>
            </a:r>
            <a:endParaRPr lang="en-US" b="1" dirty="0"/>
          </a:p>
          <a:p>
            <a:pPr marL="514298" indent="-514298" defTabSz="914308"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הנתונים נאספו בין ה- 2 לבין ה- 4 באוקטובר, 2018. (ממצאים בשקפים 67-76 )</a:t>
            </a: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caregivers.org.il/wp-content/uploads/2017/04/logocaregivers.png">
            <a:extLst>
              <a:ext uri="{FF2B5EF4-FFF2-40B4-BE49-F238E27FC236}">
                <a16:creationId xmlns:a16="http://schemas.microsoft.com/office/drawing/2014/main" id="{3FDF8C96-FA77-44B2-BA61-95663E75F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816" y="156896"/>
            <a:ext cx="2772688" cy="82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E070CDE-9497-42B2-99A3-8B333251A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</p:spTree>
    <p:extLst>
      <p:ext uri="{BB962C8B-B14F-4D97-AF65-F5344CB8AC3E}">
        <p14:creationId xmlns:p14="http://schemas.microsoft.com/office/powerpoint/2010/main" val="2217684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203388" y="2779110"/>
            <a:ext cx="6096000" cy="6337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3600" b="1" dirty="0">
                <a:solidFill>
                  <a:prstClr val="black"/>
                </a:solidFill>
              </a:rPr>
              <a:t>3. פירוט הממצאים</a:t>
            </a:r>
          </a:p>
        </p:txBody>
      </p:sp>
      <p:pic>
        <p:nvPicPr>
          <p:cNvPr id="3" name="Picture 2" descr="https://caregivers.org.il/wp-content/uploads/2017/04/logocaregivers.png">
            <a:extLst>
              <a:ext uri="{FF2B5EF4-FFF2-40B4-BE49-F238E27FC236}">
                <a16:creationId xmlns:a16="http://schemas.microsoft.com/office/drawing/2014/main" id="{E456963B-E353-4DD6-8FF2-1E6439CE0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816" y="156896"/>
            <a:ext cx="2772688" cy="82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9DF18571-8ECA-4F4C-BD9E-19629AFB6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</p:spTree>
    <p:extLst>
      <p:ext uri="{BB962C8B-B14F-4D97-AF65-F5344CB8AC3E}">
        <p14:creationId xmlns:p14="http://schemas.microsoft.com/office/powerpoint/2010/main" val="18396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0" y="2779110"/>
            <a:ext cx="12192000" cy="64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3600" b="1" dirty="0">
                <a:solidFill>
                  <a:prstClr val="black"/>
                </a:solidFill>
              </a:rPr>
              <a:t>3.1 מאפייני ה- </a:t>
            </a:r>
            <a:r>
              <a:rPr lang="en-US" sz="3600" b="1" dirty="0">
                <a:solidFill>
                  <a:prstClr val="black"/>
                </a:solidFill>
              </a:rPr>
              <a:t> CAREGIVERS</a:t>
            </a:r>
            <a:r>
              <a:rPr lang="he-IL" sz="3600" b="1" dirty="0">
                <a:solidFill>
                  <a:prstClr val="black"/>
                </a:solidFill>
              </a:rPr>
              <a:t>בישראל  </a:t>
            </a:r>
            <a:r>
              <a:rPr lang="en-US" sz="3600" b="1" dirty="0">
                <a:solidFill>
                  <a:prstClr val="black"/>
                </a:solidFill>
              </a:rPr>
              <a:t> </a:t>
            </a:r>
            <a:endParaRPr lang="he-IL" sz="3600" b="1" dirty="0">
              <a:solidFill>
                <a:prstClr val="black"/>
              </a:solidFill>
            </a:endParaRPr>
          </a:p>
        </p:txBody>
      </p:sp>
      <p:pic>
        <p:nvPicPr>
          <p:cNvPr id="3" name="Picture 2" descr="https://caregivers.org.il/wp-content/uploads/2017/04/logocaregivers.png">
            <a:extLst>
              <a:ext uri="{FF2B5EF4-FFF2-40B4-BE49-F238E27FC236}">
                <a16:creationId xmlns:a16="http://schemas.microsoft.com/office/drawing/2014/main" id="{FD69B885-F99A-486B-8891-41A11F2F3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816" y="156896"/>
            <a:ext cx="2772688" cy="82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D374518F-99B3-4B46-81B5-3AAEA2448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</p:spTree>
    <p:extLst>
      <p:ext uri="{BB962C8B-B14F-4D97-AF65-F5344CB8AC3E}">
        <p14:creationId xmlns:p14="http://schemas.microsoft.com/office/powerpoint/2010/main" val="3629124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/>
        </p:nvGraphicFramePr>
        <p:xfrm>
          <a:off x="3862964" y="2441901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1100" b="1" dirty="0">
                <a:solidFill>
                  <a:prstClr val="black"/>
                </a:solidFill>
              </a:rPr>
              <a:t>ש: בשנה האחרונה טיפלתי או סייעתי באופן קבוע / אני מטפל או מסייע כיום באופן קבוע,  לבן משפחה/חבר, שסובל מקשיים בתפקוד הנובעים מגילו המבוגר ; ו/או שמתמודד עם מחלה כרונית או מחלה קשה ו/או שמתמודד עם מוגבלות פיזית, שכלית או נפשית 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7315200" y="2737222"/>
            <a:ext cx="1603914" cy="751207"/>
          </a:xfrm>
          <a:prstGeom prst="roundRect">
            <a:avLst/>
          </a:prstGeom>
          <a:solidFill>
            <a:schemeClr val="bg2"/>
          </a:solidFill>
          <a:ln w="31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כן</a:t>
            </a:r>
          </a:p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27%</a:t>
            </a:r>
            <a:br>
              <a:rPr lang="en-US" sz="1200" b="1" dirty="0">
                <a:solidFill>
                  <a:srgbClr val="006600"/>
                </a:solidFill>
              </a:rPr>
            </a:br>
            <a:r>
              <a:rPr lang="he-IL" sz="1200" b="1" dirty="0">
                <a:solidFill>
                  <a:srgbClr val="006600"/>
                </a:solidFill>
              </a:rPr>
              <a:t>506 =  </a:t>
            </a:r>
            <a:r>
              <a:rPr lang="en-US" sz="1200" b="1" dirty="0">
                <a:solidFill>
                  <a:srgbClr val="006600"/>
                </a:solidFill>
              </a:rPr>
              <a:t> </a:t>
            </a:r>
            <a:r>
              <a:rPr lang="he-IL" sz="1200" b="1" dirty="0">
                <a:solidFill>
                  <a:srgbClr val="006600"/>
                </a:solidFill>
              </a:rPr>
              <a:t>כלל ה- </a:t>
            </a:r>
            <a:r>
              <a:rPr lang="en-US" sz="1200" b="1" dirty="0">
                <a:solidFill>
                  <a:srgbClr val="006600"/>
                </a:solidFill>
              </a:rPr>
              <a:t>CG</a:t>
            </a:r>
          </a:p>
        </p:txBody>
      </p:sp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498600" y="664059"/>
            <a:ext cx="7916431" cy="56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כרבע מהישראלים הבוגרים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עונים להגדרה של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endParaRPr lang="he-IL" sz="1600" b="1" dirty="0">
              <a:solidFill>
                <a:prstClr val="black"/>
              </a:solidFill>
            </a:endParaRPr>
          </a:p>
        </p:txBody>
      </p:sp>
      <p:sp>
        <p:nvSpPr>
          <p:cNvPr id="14" name="מלבן מעוגל 7"/>
          <p:cNvSpPr/>
          <p:nvPr/>
        </p:nvSpPr>
        <p:spPr>
          <a:xfrm>
            <a:off x="3500845" y="3488429"/>
            <a:ext cx="1279072" cy="54219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לא</a:t>
            </a:r>
          </a:p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73%</a:t>
            </a:r>
            <a:endParaRPr lang="en-US" sz="1200" b="1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8" name="מלבן מעוגל 6"/>
          <p:cNvSpPr/>
          <p:nvPr/>
        </p:nvSpPr>
        <p:spPr>
          <a:xfrm>
            <a:off x="10112188" y="1761666"/>
            <a:ext cx="1864993" cy="5535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1,844=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המדגם</a:t>
            </a:r>
            <a:endParaRPr lang="en-US" sz="1100" b="1" dirty="0">
              <a:solidFill>
                <a:prstClr val="black"/>
              </a:solidFill>
            </a:endParaRPr>
          </a:p>
        </p:txBody>
      </p:sp>
      <p:pic>
        <p:nvPicPr>
          <p:cNvPr id="9" name="Picture 2" descr="https://caregivers.org.il/wp-content/uploads/2017/04/logocaregivers.png">
            <a:extLst>
              <a:ext uri="{FF2B5EF4-FFF2-40B4-BE49-F238E27FC236}">
                <a16:creationId xmlns:a16="http://schemas.microsoft.com/office/drawing/2014/main" id="{EC55BAE7-B283-4F76-B4BC-B86BBC238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816" y="156896"/>
            <a:ext cx="2772688" cy="82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A745447F-F167-4C4F-BF03-285F6DDD6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740" y="6419958"/>
            <a:ext cx="4114800" cy="365125"/>
          </a:xfrm>
        </p:spPr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מלבן 13"/>
          <p:cNvSpPr/>
          <p:nvPr/>
        </p:nvSpPr>
        <p:spPr>
          <a:xfrm>
            <a:off x="5910139" y="168661"/>
            <a:ext cx="6995797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שיעורים גבוהים יחסית של </a:t>
            </a:r>
            <a:r>
              <a:rPr lang="en-US" sz="1600" b="1" dirty="0">
                <a:solidFill>
                  <a:prstClr val="black"/>
                </a:solidFill>
              </a:rPr>
              <a:t>CAREGIVERS </a:t>
            </a:r>
            <a:r>
              <a:rPr lang="he-IL" sz="1600" b="1" dirty="0">
                <a:solidFill>
                  <a:prstClr val="black"/>
                </a:solidFill>
              </a:rPr>
              <a:t> זוהו בקרב: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גילאי 50+ ובעלי הכנסה ממוצעת ומעלה</a:t>
            </a:r>
            <a:br>
              <a:rPr lang="en-US" sz="1600" b="1" dirty="0">
                <a:solidFill>
                  <a:prstClr val="black"/>
                </a:solidFill>
              </a:rPr>
            </a:br>
            <a:endParaRPr lang="he-IL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13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51336"/>
              </p:ext>
            </p:extLst>
          </p:nvPr>
        </p:nvGraphicFramePr>
        <p:xfrm>
          <a:off x="3654503" y="1222513"/>
          <a:ext cx="5297213" cy="477084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85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028">
                <a:tc>
                  <a:txBody>
                    <a:bodyPr/>
                    <a:lstStyle/>
                    <a:p>
                      <a:pPr lvl="0" algn="ctr" rtl="1" fontAlgn="base" hangingPunct="0"/>
                      <a:r>
                        <a:rPr lang="he-IL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הקהל </a:t>
                      </a:r>
                      <a:br>
                        <a:rPr lang="en-US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he-IL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הדמוגרפי</a:t>
                      </a:r>
                    </a:p>
                  </a:txBody>
                  <a:tcPr marL="45720" marR="4572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08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prstClr val="black"/>
                          </a:solidFill>
                        </a:rPr>
                        <a:t>CAREGIVERS</a:t>
                      </a:r>
                      <a:endParaRPr lang="he-IL" sz="1400" b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כלל המדגם</a:t>
                      </a:r>
                      <a:endParaRPr lang="he-IL" sz="14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27%</a:t>
                      </a:r>
                      <a:endParaRPr lang="he-IL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308" rtl="1" eaLnBrk="1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גברים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27%</a:t>
                      </a:r>
                      <a:endParaRPr lang="he-IL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308" rtl="1" eaLnBrk="1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נשים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28%</a:t>
                      </a:r>
                      <a:endParaRPr lang="he-IL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גילאי</a:t>
                      </a:r>
                      <a:r>
                        <a:rPr lang="he-IL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18-29</a:t>
                      </a:r>
                      <a:endParaRPr lang="he-IL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גילאי</a:t>
                      </a:r>
                      <a:r>
                        <a:rPr lang="he-IL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30-39</a:t>
                      </a:r>
                      <a:endParaRPr lang="he-IL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  <a:endParaRPr lang="he-IL" sz="1400" b="1" i="0" u="none" strike="noStrike" dirty="0">
                        <a:solidFill>
                          <a:srgbClr val="0066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גילאי 40-49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33%</a:t>
                      </a:r>
                      <a:endParaRPr lang="he-IL" sz="1400" b="1" i="0" u="none" strike="noStrike" dirty="0">
                        <a:solidFill>
                          <a:srgbClr val="0066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גילאי 50+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42%</a:t>
                      </a:r>
                      <a:r>
                        <a:rPr lang="he-IL" sz="1400" b="1" i="0" u="none" strike="noStrike" dirty="0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***</a:t>
                      </a:r>
                      <a:endParaRPr lang="he-IL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308" rtl="1" eaLnBrk="1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תושבי הצפון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27%</a:t>
                      </a:r>
                      <a:endParaRPr lang="he-IL" sz="1400" b="1" i="0" u="none" strike="noStrike" dirty="0">
                        <a:solidFill>
                          <a:srgbClr val="0066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תושבי חיפה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34%     </a:t>
                      </a:r>
                      <a:endParaRPr lang="he-IL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תושבי המרכז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23%</a:t>
                      </a:r>
                      <a:endParaRPr lang="he-IL" sz="1400" b="1" i="0" u="none" strike="noStrike" kern="1200" dirty="0">
                        <a:solidFill>
                          <a:srgbClr val="0066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תושבי תל אביב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תושבי ירושלים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תושבי הדרום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תושבי יהודה ושומרון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אקדמאים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לא אקדמאים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הכנסה מתחת לממוצע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הכנסה</a:t>
                      </a:r>
                      <a:r>
                        <a:rPr lang="he-IL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ממוצעת</a:t>
                      </a:r>
                      <a:endParaRPr lang="he-IL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30%</a:t>
                      </a:r>
                      <a:r>
                        <a:rPr lang="he-IL" sz="1400" b="1" i="0" u="none" strike="noStrike" dirty="0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***</a:t>
                      </a:r>
                      <a:endParaRPr lang="he-IL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1769">
                <a:tc>
                  <a:txBody>
                    <a:bodyPr/>
                    <a:lstStyle/>
                    <a:p>
                      <a:pPr marL="0" algn="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הכנסה מעל הממוצע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1" eaLnBrk="1" fontAlgn="b" latinLnBrk="0" hangingPunct="1"/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he-IL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he-IL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30%</a:t>
                      </a:r>
                      <a:r>
                        <a:rPr lang="he-IL" sz="1400" b="1" i="0" u="none" strike="noStrike" dirty="0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***</a:t>
                      </a:r>
                      <a:endParaRPr lang="he-IL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925551" y="6558534"/>
            <a:ext cx="2808312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914308"/>
            <a:r>
              <a:rPr lang="he-IL" sz="1100" b="1" dirty="0">
                <a:solidFill>
                  <a:srgbClr val="008000"/>
                </a:solidFill>
              </a:rPr>
              <a:t>*** מציין יתרון סטטיסטי מובהק</a:t>
            </a:r>
          </a:p>
        </p:txBody>
      </p:sp>
      <p:pic>
        <p:nvPicPr>
          <p:cNvPr id="5" name="Picture 2" descr="https://caregivers.org.il/wp-content/uploads/2017/04/logocaregivers.png">
            <a:extLst>
              <a:ext uri="{FF2B5EF4-FFF2-40B4-BE49-F238E27FC236}">
                <a16:creationId xmlns:a16="http://schemas.microsoft.com/office/drawing/2014/main" id="{15C7D0BB-3C24-4449-90EF-D0B979C79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816" y="156896"/>
            <a:ext cx="2772688" cy="82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8AEC4A08-6720-4D1B-B4F7-809FB8640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4503" y="6361841"/>
            <a:ext cx="4114800" cy="365125"/>
          </a:xfrm>
        </p:spPr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295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78564"/>
              </p:ext>
            </p:extLst>
          </p:nvPr>
        </p:nvGraphicFramePr>
        <p:xfrm>
          <a:off x="272775" y="2318287"/>
          <a:ext cx="10479006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506087" y="6088559"/>
            <a:ext cx="86859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באיזו מידה מתן העזרה לאדם שבו אתה מטפל, גורם לך לתחושת סיפוק</a:t>
            </a:r>
            <a:r>
              <a:rPr lang="he-IL" sz="1100" dirty="0"/>
              <a:t>?</a:t>
            </a:r>
            <a:endParaRPr lang="he-IL" sz="1100" b="1" dirty="0"/>
          </a:p>
          <a:p>
            <a:pPr lvl="0"/>
            <a:r>
              <a:rPr lang="he-IL" sz="1100" b="1" dirty="0"/>
              <a:t>     (שאלה סגורה)</a:t>
            </a:r>
            <a:endParaRPr lang="en-US" sz="1100" dirty="0"/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24" name="סוגר מסולסל שמאלי 23"/>
          <p:cNvSpPr/>
          <p:nvPr/>
        </p:nvSpPr>
        <p:spPr>
          <a:xfrm rot="5400000">
            <a:off x="6416210" y="1066289"/>
            <a:ext cx="351316" cy="3384644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006600"/>
              </a:solidFill>
            </a:endParaRPr>
          </a:p>
        </p:txBody>
      </p:sp>
      <p:sp>
        <p:nvSpPr>
          <p:cNvPr id="46" name="מלבן 6"/>
          <p:cNvSpPr>
            <a:spLocks noChangeArrowheads="1"/>
          </p:cNvSpPr>
          <p:nvPr/>
        </p:nvSpPr>
        <p:spPr bwMode="auto">
          <a:xfrm>
            <a:off x="1028810" y="714069"/>
            <a:ext cx="8889889" cy="107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he-IL" sz="1600" b="1" dirty="0">
                <a:solidFill>
                  <a:prstClr val="black"/>
                </a:solidFill>
              </a:rPr>
              <a:t>כ- 74% מה- </a:t>
            </a:r>
            <a:r>
              <a:rPr lang="en-US" sz="1600" b="1" dirty="0">
                <a:solidFill>
                  <a:prstClr val="black"/>
                </a:solidFill>
              </a:rPr>
              <a:t> CAREGIVERS</a:t>
            </a:r>
            <a:r>
              <a:rPr lang="he-IL" sz="1600" b="1" dirty="0">
                <a:solidFill>
                  <a:prstClr val="black"/>
                </a:solidFill>
              </a:rPr>
              <a:t>מרגישים תחושת סיפוק </a:t>
            </a:r>
          </a:p>
          <a:p>
            <a:pPr algn="ctr"/>
            <a:r>
              <a:rPr lang="he-IL" sz="1600" b="1" dirty="0">
                <a:solidFill>
                  <a:prstClr val="black"/>
                </a:solidFill>
              </a:rPr>
              <a:t>ממתן העזרה ליקיריהם</a:t>
            </a:r>
            <a:endParaRPr lang="he-IL" sz="1600" b="1" dirty="0"/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</p:txBody>
      </p:sp>
      <p:grpSp>
        <p:nvGrpSpPr>
          <p:cNvPr id="2" name="קבוצה 2"/>
          <p:cNvGrpSpPr/>
          <p:nvPr/>
        </p:nvGrpSpPr>
        <p:grpSpPr>
          <a:xfrm>
            <a:off x="2892058" y="4504236"/>
            <a:ext cx="6674619" cy="692694"/>
            <a:chOff x="3730753" y="5709219"/>
            <a:chExt cx="6674619" cy="692694"/>
          </a:xfrm>
        </p:grpSpPr>
        <p:grpSp>
          <p:nvGrpSpPr>
            <p:cNvPr id="3" name="קבוצה 1"/>
            <p:cNvGrpSpPr/>
            <p:nvPr/>
          </p:nvGrpSpPr>
          <p:grpSpPr>
            <a:xfrm>
              <a:off x="3730753" y="5709219"/>
              <a:ext cx="6674619" cy="692694"/>
              <a:chOff x="3730753" y="5709219"/>
              <a:chExt cx="6674619" cy="692694"/>
            </a:xfrm>
          </p:grpSpPr>
          <p:sp>
            <p:nvSpPr>
              <p:cNvPr id="23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357422" y="5413926"/>
                <a:ext cx="657123" cy="1247710"/>
              </a:xfrm>
              <a:prstGeom prst="ca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" name="קבוצה 25">
                <a:extLst>
                  <a:ext uri="{FF2B5EF4-FFF2-40B4-BE49-F238E27FC236}">
                    <a16:creationId xmlns:a16="http://schemas.microsoft.com/office/drawing/2014/main" id="{BF304493-8C39-4DD3-9771-758A1EC976BB}"/>
                  </a:ext>
                </a:extLst>
              </p:cNvPr>
              <p:cNvGrpSpPr/>
              <p:nvPr/>
            </p:nvGrpSpPr>
            <p:grpSpPr>
              <a:xfrm>
                <a:off x="3730753" y="5710693"/>
                <a:ext cx="6674619" cy="691220"/>
                <a:chOff x="1566609" y="4369761"/>
                <a:chExt cx="4499402" cy="454955"/>
              </a:xfrm>
            </p:grpSpPr>
            <p:grpSp>
              <p:nvGrpSpPr>
                <p:cNvPr id="5" name="קבוצה 26">
                  <a:extLst>
                    <a:ext uri="{FF2B5EF4-FFF2-40B4-BE49-F238E27FC236}">
                      <a16:creationId xmlns:a16="http://schemas.microsoft.com/office/drawing/2014/main" id="{80984CA7-C587-4843-ACF4-2D1BC0E310A2}"/>
                    </a:ext>
                  </a:extLst>
                </p:cNvPr>
                <p:cNvGrpSpPr/>
                <p:nvPr/>
              </p:nvGrpSpPr>
              <p:grpSpPr>
                <a:xfrm>
                  <a:off x="1566609" y="4369761"/>
                  <a:ext cx="3767764" cy="433680"/>
                  <a:chOff x="1566609" y="4369761"/>
                  <a:chExt cx="3767764" cy="433680"/>
                </a:xfrm>
              </p:grpSpPr>
              <p:sp>
                <p:nvSpPr>
                  <p:cNvPr id="3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4697572" y="4166639"/>
                    <a:ext cx="432513" cy="841089"/>
                  </a:xfrm>
                  <a:prstGeom prst="can">
                    <a:avLst/>
                  </a:pr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4" name="פחית 3">
                    <a:extLst>
                      <a:ext uri="{FF2B5EF4-FFF2-40B4-BE49-F238E27FC236}">
                        <a16:creationId xmlns:a16="http://schemas.microsoft.com/office/drawing/2014/main" id="{F5AFDA98-7B9C-4912-BDD9-1B3AD582C55E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967862" y="4166640"/>
                    <a:ext cx="432513" cy="841089"/>
                  </a:xfrm>
                  <a:prstGeom prst="can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פחית 3">
                    <a:extLst>
                      <a:ext uri="{FF2B5EF4-FFF2-40B4-BE49-F238E27FC236}">
                        <a16:creationId xmlns:a16="http://schemas.microsoft.com/office/drawing/2014/main" id="{1D8A01C9-102E-4E37-8376-2C921B7E4688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232459" y="4165473"/>
                    <a:ext cx="432513" cy="841089"/>
                  </a:xfrm>
                  <a:prstGeom prst="can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  <a:highlight>
                        <a:srgbClr val="A4E85B"/>
                      </a:highlight>
                    </a:endParaRPr>
                  </a:p>
                </p:txBody>
              </p:sp>
              <p:sp>
                <p:nvSpPr>
                  <p:cNvPr id="36" name="פחית 3">
                    <a:extLst>
                      <a:ext uri="{FF2B5EF4-FFF2-40B4-BE49-F238E27FC236}">
                        <a16:creationId xmlns:a16="http://schemas.microsoft.com/office/drawing/2014/main" id="{3BFF762A-A3DA-40C6-B612-B321114C9A7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500895" y="4165480"/>
                    <a:ext cx="432513" cy="841089"/>
                  </a:xfrm>
                  <a:prstGeom prst="can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פחית 3"/>
                  <p:cNvSpPr/>
                  <p:nvPr/>
                </p:nvSpPr>
                <p:spPr bwMode="auto">
                  <a:xfrm rot="16200000">
                    <a:off x="1770897" y="4165480"/>
                    <a:ext cx="432513" cy="841089"/>
                  </a:xfrm>
                  <a:prstGeom prst="can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1662279" y="4460080"/>
                  <a:ext cx="700199" cy="364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כלל לא</a:t>
                  </a:r>
                  <a:br>
                    <a:rPr lang="en-US" altLang="he-IL" sz="1000" b="1" dirty="0"/>
                  </a:br>
                  <a:endParaRPr lang="he-IL" altLang="he-IL" sz="1000" b="1" dirty="0"/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he-IL" altLang="he-IL" sz="1000" b="1" dirty="0"/>
                </a:p>
              </p:txBody>
            </p:sp>
            <p:sp>
              <p:nvSpPr>
                <p:cNvPr id="29" name="TextBox 27">
                  <a:extLst>
                    <a:ext uri="{FF2B5EF4-FFF2-40B4-BE49-F238E27FC236}">
                      <a16:creationId xmlns:a16="http://schemas.microsoft.com/office/drawing/2014/main" id="{58AB98B2-9E31-4A08-9440-FA751F115C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3889" y="4458304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מועטה</a:t>
                  </a:r>
                </a:p>
              </p:txBody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1C913000-8A1F-4B02-8157-F5E8371036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6376" y="445551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חלקית</a:t>
                  </a: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CB104901-A165-4D52-9C40-6C8B635333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8812" y="4472424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רבה</a:t>
                  </a:r>
                </a:p>
              </p:txBody>
            </p:sp>
            <p:sp>
              <p:nvSpPr>
                <p:cNvPr id="32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13127" y="4441310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יודע/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בטוח</a:t>
                  </a:r>
                </a:p>
              </p:txBody>
            </p:sp>
          </p:grpSp>
        </p:grp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3165" y="5846685"/>
              <a:ext cx="1116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במידה 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רבה מאד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14185" y="2279180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74%</a:t>
            </a:r>
          </a:p>
        </p:txBody>
      </p:sp>
      <p:sp>
        <p:nvSpPr>
          <p:cNvPr id="25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C7E9DEF-D875-46AA-B84C-988507566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7" name="Picture 2" descr="https://caregivers.org.il/wp-content/uploads/2017/04/logocaregivers.png">
            <a:extLst>
              <a:ext uri="{FF2B5EF4-FFF2-40B4-BE49-F238E27FC236}">
                <a16:creationId xmlns:a16="http://schemas.microsoft.com/office/drawing/2014/main" id="{67E9C817-ECDA-4F56-85E5-8B7691680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816" y="156896"/>
            <a:ext cx="2772688" cy="82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39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78564"/>
              </p:ext>
            </p:extLst>
          </p:nvPr>
        </p:nvGraphicFramePr>
        <p:xfrm>
          <a:off x="272775" y="2318287"/>
          <a:ext cx="10479006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506087" y="6088559"/>
            <a:ext cx="86859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מה מצב בריאותך בדרך כלל?</a:t>
            </a:r>
          </a:p>
          <a:p>
            <a:pPr lvl="0"/>
            <a:r>
              <a:rPr lang="he-IL" sz="1100" b="1" dirty="0"/>
              <a:t>     (שאלה סגורה)</a:t>
            </a:r>
            <a:endParaRPr lang="en-US" sz="1100" dirty="0"/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24" name="סוגר מסולסל שמאלי 23"/>
          <p:cNvSpPr/>
          <p:nvPr/>
        </p:nvSpPr>
        <p:spPr>
          <a:xfrm rot="5400000">
            <a:off x="6416210" y="1066289"/>
            <a:ext cx="351316" cy="3384644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rgbClr val="0066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006600"/>
              </a:solidFill>
            </a:endParaRPr>
          </a:p>
        </p:txBody>
      </p:sp>
      <p:sp>
        <p:nvSpPr>
          <p:cNvPr id="46" name="מלבן 6"/>
          <p:cNvSpPr>
            <a:spLocks noChangeArrowheads="1"/>
          </p:cNvSpPr>
          <p:nvPr/>
        </p:nvSpPr>
        <p:spPr bwMode="auto">
          <a:xfrm>
            <a:off x="1028810" y="714069"/>
            <a:ext cx="8889889" cy="107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he-IL" sz="1600" b="1" dirty="0">
                <a:solidFill>
                  <a:prstClr val="black"/>
                </a:solidFill>
              </a:rPr>
              <a:t>כ- 77% מה- </a:t>
            </a:r>
            <a:r>
              <a:rPr lang="en-US" sz="1600" b="1" dirty="0">
                <a:solidFill>
                  <a:prstClr val="black"/>
                </a:solidFill>
              </a:rPr>
              <a:t>CAREGIVERS </a:t>
            </a:r>
            <a:r>
              <a:rPr lang="he-IL" sz="1600" b="1" dirty="0">
                <a:solidFill>
                  <a:prstClr val="black"/>
                </a:solidFill>
              </a:rPr>
              <a:t> מדווחים,</a:t>
            </a:r>
          </a:p>
          <a:p>
            <a:pPr algn="ctr"/>
            <a:r>
              <a:rPr lang="he-IL" sz="1600" b="1" dirty="0">
                <a:solidFill>
                  <a:prstClr val="black"/>
                </a:solidFill>
              </a:rPr>
              <a:t>כי מצב בריאותם בדרך כלל טוב/מצוין </a:t>
            </a:r>
            <a:endParaRPr lang="he-IL" sz="1600" b="1" dirty="0"/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</p:txBody>
      </p:sp>
      <p:grpSp>
        <p:nvGrpSpPr>
          <p:cNvPr id="2" name="קבוצה 2"/>
          <p:cNvGrpSpPr/>
          <p:nvPr/>
        </p:nvGrpSpPr>
        <p:grpSpPr>
          <a:xfrm>
            <a:off x="2892058" y="4504236"/>
            <a:ext cx="6674619" cy="660375"/>
            <a:chOff x="3730753" y="5709219"/>
            <a:chExt cx="6674619" cy="660375"/>
          </a:xfrm>
        </p:grpSpPr>
        <p:grpSp>
          <p:nvGrpSpPr>
            <p:cNvPr id="3" name="קבוצה 1"/>
            <p:cNvGrpSpPr/>
            <p:nvPr/>
          </p:nvGrpSpPr>
          <p:grpSpPr>
            <a:xfrm>
              <a:off x="3730753" y="5709219"/>
              <a:ext cx="6674619" cy="660375"/>
              <a:chOff x="3730753" y="5709219"/>
              <a:chExt cx="6674619" cy="660375"/>
            </a:xfrm>
          </p:grpSpPr>
          <p:sp>
            <p:nvSpPr>
              <p:cNvPr id="23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357422" y="5413926"/>
                <a:ext cx="657123" cy="1247710"/>
              </a:xfrm>
              <a:prstGeom prst="ca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" name="קבוצה 25">
                <a:extLst>
                  <a:ext uri="{FF2B5EF4-FFF2-40B4-BE49-F238E27FC236}">
                    <a16:creationId xmlns:a16="http://schemas.microsoft.com/office/drawing/2014/main" id="{BF304493-8C39-4DD3-9771-758A1EC976BB}"/>
                  </a:ext>
                </a:extLst>
              </p:cNvPr>
              <p:cNvGrpSpPr/>
              <p:nvPr/>
            </p:nvGrpSpPr>
            <p:grpSpPr>
              <a:xfrm>
                <a:off x="3730753" y="5710697"/>
                <a:ext cx="6674619" cy="658897"/>
                <a:chOff x="1566609" y="4369761"/>
                <a:chExt cx="4499402" cy="433680"/>
              </a:xfrm>
            </p:grpSpPr>
            <p:grpSp>
              <p:nvGrpSpPr>
                <p:cNvPr id="5" name="קבוצה 26">
                  <a:extLst>
                    <a:ext uri="{FF2B5EF4-FFF2-40B4-BE49-F238E27FC236}">
                      <a16:creationId xmlns:a16="http://schemas.microsoft.com/office/drawing/2014/main" id="{80984CA7-C587-4843-ACF4-2D1BC0E310A2}"/>
                    </a:ext>
                  </a:extLst>
                </p:cNvPr>
                <p:cNvGrpSpPr/>
                <p:nvPr/>
              </p:nvGrpSpPr>
              <p:grpSpPr>
                <a:xfrm>
                  <a:off x="1566609" y="4369761"/>
                  <a:ext cx="3767764" cy="433680"/>
                  <a:chOff x="1566609" y="4369761"/>
                  <a:chExt cx="3767764" cy="433680"/>
                </a:xfrm>
              </p:grpSpPr>
              <p:sp>
                <p:nvSpPr>
                  <p:cNvPr id="3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4697572" y="4166639"/>
                    <a:ext cx="432513" cy="841089"/>
                  </a:xfrm>
                  <a:prstGeom prst="can">
                    <a:avLst/>
                  </a:pr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4" name="פחית 3">
                    <a:extLst>
                      <a:ext uri="{FF2B5EF4-FFF2-40B4-BE49-F238E27FC236}">
                        <a16:creationId xmlns:a16="http://schemas.microsoft.com/office/drawing/2014/main" id="{F5AFDA98-7B9C-4912-BDD9-1B3AD582C55E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967862" y="4166640"/>
                    <a:ext cx="432513" cy="841089"/>
                  </a:xfrm>
                  <a:prstGeom prst="can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פחית 3">
                    <a:extLst>
                      <a:ext uri="{FF2B5EF4-FFF2-40B4-BE49-F238E27FC236}">
                        <a16:creationId xmlns:a16="http://schemas.microsoft.com/office/drawing/2014/main" id="{1D8A01C9-102E-4E37-8376-2C921B7E4688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232459" y="4165473"/>
                    <a:ext cx="432513" cy="841089"/>
                  </a:xfrm>
                  <a:prstGeom prst="can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  <a:highlight>
                        <a:srgbClr val="A4E85B"/>
                      </a:highlight>
                    </a:endParaRPr>
                  </a:p>
                </p:txBody>
              </p:sp>
              <p:sp>
                <p:nvSpPr>
                  <p:cNvPr id="36" name="פחית 3">
                    <a:extLst>
                      <a:ext uri="{FF2B5EF4-FFF2-40B4-BE49-F238E27FC236}">
                        <a16:creationId xmlns:a16="http://schemas.microsoft.com/office/drawing/2014/main" id="{3BFF762A-A3DA-40C6-B612-B321114C9A7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500895" y="4165480"/>
                    <a:ext cx="432513" cy="841089"/>
                  </a:xfrm>
                  <a:prstGeom prst="can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פחית 3"/>
                  <p:cNvSpPr/>
                  <p:nvPr/>
                </p:nvSpPr>
                <p:spPr bwMode="auto">
                  <a:xfrm rot="16200000">
                    <a:off x="1770897" y="4165480"/>
                    <a:ext cx="432513" cy="841089"/>
                  </a:xfrm>
                  <a:prstGeom prst="can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1662279" y="4460080"/>
                  <a:ext cx="700199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גרוע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he-IL" altLang="he-IL" sz="1000" b="1" dirty="0"/>
                </a:p>
              </p:txBody>
            </p:sp>
            <p:sp>
              <p:nvSpPr>
                <p:cNvPr id="29" name="TextBox 27">
                  <a:extLst>
                    <a:ext uri="{FF2B5EF4-FFF2-40B4-BE49-F238E27FC236}">
                      <a16:creationId xmlns:a16="http://schemas.microsoft.com/office/drawing/2014/main" id="{58AB98B2-9E31-4A08-9440-FA751F115C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3889" y="445830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טוב</a:t>
                  </a:r>
                </a:p>
              </p:txBody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1C913000-8A1F-4B02-8157-F5E8371036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6376" y="4455508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ככה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ככה</a:t>
                  </a: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CB104901-A165-4D52-9C40-6C8B635333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8812" y="4472421"/>
                  <a:ext cx="752884" cy="1620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טוב</a:t>
                  </a:r>
                </a:p>
              </p:txBody>
            </p:sp>
            <p:sp>
              <p:nvSpPr>
                <p:cNvPr id="32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13127" y="4441307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תלוי/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משתנה</a:t>
                  </a:r>
                </a:p>
              </p:txBody>
            </p:sp>
          </p:grpSp>
        </p:grp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3165" y="5846685"/>
              <a:ext cx="11168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מצוין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14185" y="2279180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006600"/>
                </a:solidFill>
              </a:rPr>
              <a:t>77%</a:t>
            </a:r>
          </a:p>
        </p:txBody>
      </p:sp>
      <p:sp>
        <p:nvSpPr>
          <p:cNvPr id="25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515CF4E-BAC2-484A-A420-578E1AFE6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7" name="Picture 2" descr="https://caregivers.org.il/wp-content/uploads/2017/04/logocaregivers.png">
            <a:extLst>
              <a:ext uri="{FF2B5EF4-FFF2-40B4-BE49-F238E27FC236}">
                <a16:creationId xmlns:a16="http://schemas.microsoft.com/office/drawing/2014/main" id="{05AD1879-B899-4F89-993A-15D6E6778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816" y="156896"/>
            <a:ext cx="2772688" cy="82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39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0077329"/>
              </p:ext>
            </p:extLst>
          </p:nvPr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216151" y="757396"/>
            <a:ext cx="9249334" cy="56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כשני שליש מה- </a:t>
            </a:r>
            <a:r>
              <a:rPr lang="en-US" sz="1600" b="1" dirty="0">
                <a:solidFill>
                  <a:prstClr val="black"/>
                </a:solidFill>
              </a:rPr>
              <a:t> CAREGIVERS </a:t>
            </a:r>
            <a:endParaRPr lang="he-IL" sz="1600" b="1" dirty="0">
              <a:solidFill>
                <a:prstClr val="black"/>
              </a:solidFill>
            </a:endParaRP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הינם כיום שכירים </a:t>
            </a:r>
          </a:p>
        </p:txBody>
      </p:sp>
      <p:sp>
        <p:nvSpPr>
          <p:cNvPr id="2" name="מלבן 1"/>
          <p:cNvSpPr/>
          <p:nvPr/>
        </p:nvSpPr>
        <p:spPr>
          <a:xfrm>
            <a:off x="9116887" y="6088559"/>
            <a:ext cx="270465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ש</a:t>
            </a:r>
            <a:r>
              <a:rPr lang="he-IL" sz="1100" b="1" dirty="0"/>
              <a:t> מה מצבך התעסוקתי כיום</a:t>
            </a: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? (שאלה סגורה)</a:t>
            </a:r>
          </a:p>
          <a:p>
            <a:endParaRPr lang="he-IL" sz="11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FC3E2AD5-D91A-42E8-913B-5DD06E62F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9" name="תמונה 8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5039E04E-739C-4595-AF30-29C5B77424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23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0" y="2779110"/>
            <a:ext cx="12192000" cy="64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3600" b="1" dirty="0">
                <a:solidFill>
                  <a:prstClr val="black"/>
                </a:solidFill>
              </a:rPr>
              <a:t>3.2 מאפייני המטופלים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B3C62A6-1564-4F30-A32B-0BF4F7C04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4" name="תמונה 3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92414827-E47D-4E3C-BAE2-8EBBBF3AE3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05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185664"/>
              </p:ext>
            </p:extLst>
          </p:nvPr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066801" y="695494"/>
            <a:ext cx="9249334" cy="56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המטופל היותר שכיח ע"י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endParaRPr lang="he-IL" sz="1600" b="1" dirty="0">
              <a:solidFill>
                <a:prstClr val="black"/>
              </a:solidFill>
            </a:endParaRP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הוא קרוב משפחה מבוגר</a:t>
            </a:r>
          </a:p>
        </p:txBody>
      </p:sp>
      <p:sp>
        <p:nvSpPr>
          <p:cNvPr id="2" name="מלבן 1"/>
          <p:cNvSpPr/>
          <p:nvPr/>
        </p:nvSpPr>
        <p:spPr>
          <a:xfrm>
            <a:off x="3444337" y="6088559"/>
            <a:ext cx="84033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ש: </a:t>
            </a:r>
            <a:r>
              <a:rPr lang="he-IL" sz="1100" b="1" dirty="0"/>
              <a:t>באיזה מהאנשים הבאים אתה מטפל באופן קבוע, או מסייע להם להתמודד או לנהל מחלה מתמשכת או בעיה רפואית כרונית ממנה הם סובלים ? 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 (שאלה סגורה)</a:t>
            </a:r>
            <a:br>
              <a:rPr lang="en-US" sz="1100" b="1" dirty="0">
                <a:solidFill>
                  <a:prstClr val="black"/>
                </a:solidFill>
                <a:latin typeface="Arial" pitchFamily="34" charset="0"/>
              </a:rPr>
            </a:br>
            <a:br>
              <a:rPr lang="en-US" sz="1100" b="1" dirty="0">
                <a:solidFill>
                  <a:prstClr val="black"/>
                </a:solidFill>
                <a:latin typeface="Arial" pitchFamily="34" charset="0"/>
              </a:rPr>
            </a:br>
            <a:endParaRPr lang="he-IL" sz="11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8" name="מלבן 7"/>
          <p:cNvSpPr/>
          <p:nvPr/>
        </p:nvSpPr>
        <p:spPr>
          <a:xfrm>
            <a:off x="7987675" y="6488668"/>
            <a:ext cx="388760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/>
              <a:t>    *הסה"כ גדול מ-100% מחר וניתן היה לסמן יותר מתשובה אחת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E9F1A212-7431-4035-B35D-F21A0EF79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</p:spTree>
    <p:extLst>
      <p:ext uri="{BB962C8B-B14F-4D97-AF65-F5344CB8AC3E}">
        <p14:creationId xmlns:p14="http://schemas.microsoft.com/office/powerpoint/2010/main" val="819218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33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9347907" y="6082756"/>
            <a:ext cx="25651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מה הגיל של האדם, שבו אתה מטפל?</a:t>
            </a:r>
            <a:endParaRPr lang="he-IL" sz="1100" b="1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grpSp>
        <p:nvGrpSpPr>
          <p:cNvPr id="2" name="קבוצה 9">
            <a:extLst>
              <a:ext uri="{FF2B5EF4-FFF2-40B4-BE49-F238E27FC236}">
                <a16:creationId xmlns:a16="http://schemas.microsoft.com/office/drawing/2014/main" id="{BF304493-8C39-4DD3-9771-758A1EC976BB}"/>
              </a:ext>
            </a:extLst>
          </p:cNvPr>
          <p:cNvGrpSpPr/>
          <p:nvPr/>
        </p:nvGrpSpPr>
        <p:grpSpPr>
          <a:xfrm>
            <a:off x="4214904" y="4604110"/>
            <a:ext cx="3660094" cy="443229"/>
            <a:chOff x="5319210" y="4370927"/>
            <a:chExt cx="3660094" cy="443229"/>
          </a:xfrm>
        </p:grpSpPr>
        <p:grpSp>
          <p:nvGrpSpPr>
            <p:cNvPr id="3" name="קבוצה 8">
              <a:extLst>
                <a:ext uri="{FF2B5EF4-FFF2-40B4-BE49-F238E27FC236}">
                  <a16:creationId xmlns:a16="http://schemas.microsoft.com/office/drawing/2014/main" id="{80984CA7-C587-4843-ACF4-2D1BC0E310A2}"/>
                </a:ext>
              </a:extLst>
            </p:cNvPr>
            <p:cNvGrpSpPr/>
            <p:nvPr/>
          </p:nvGrpSpPr>
          <p:grpSpPr>
            <a:xfrm>
              <a:off x="5319210" y="4370927"/>
              <a:ext cx="3660094" cy="443229"/>
              <a:chOff x="5319210" y="4370927"/>
              <a:chExt cx="3660094" cy="443229"/>
            </a:xfrm>
          </p:grpSpPr>
          <p:sp>
            <p:nvSpPr>
              <p:cNvPr id="55" name="פחית 3">
                <a:extLst>
                  <a:ext uri="{FF2B5EF4-FFF2-40B4-BE49-F238E27FC236}">
                    <a16:creationId xmlns:a16="http://schemas.microsoft.com/office/drawing/2014/main" id="{910F1221-3F17-4F6F-B3F6-E7C47EC6A127}"/>
                  </a:ext>
                </a:extLst>
              </p:cNvPr>
              <p:cNvSpPr/>
              <p:nvPr/>
            </p:nvSpPr>
            <p:spPr bwMode="auto">
              <a:xfrm rot="16200000">
                <a:off x="8342503" y="4169665"/>
                <a:ext cx="432513" cy="841089"/>
              </a:xfrm>
              <a:prstGeom prst="ca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8" name="פחית 3">
                <a:extLst>
                  <a:ext uri="{FF2B5EF4-FFF2-40B4-BE49-F238E27FC236}">
                    <a16:creationId xmlns:a16="http://schemas.microsoft.com/office/drawing/2014/main" id="{0E0FC179-CAD1-4E13-BA45-18D602C9D90A}"/>
                  </a:ext>
                </a:extLst>
              </p:cNvPr>
              <p:cNvSpPr/>
              <p:nvPr/>
            </p:nvSpPr>
            <p:spPr bwMode="auto">
              <a:xfrm rot="16200000">
                <a:off x="7609736" y="4170723"/>
                <a:ext cx="432513" cy="841089"/>
              </a:xfrm>
              <a:prstGeom prst="can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0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6918258" y="4166639"/>
                <a:ext cx="432513" cy="841089"/>
              </a:xfrm>
              <a:prstGeom prst="can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7" name="פחית 3">
                <a:extLst>
                  <a:ext uri="{FF2B5EF4-FFF2-40B4-BE49-F238E27FC236}">
                    <a16:creationId xmlns:a16="http://schemas.microsoft.com/office/drawing/2014/main" id="{3BFF762A-A3DA-40C6-B612-B321114C9A7C}"/>
                  </a:ext>
                </a:extLst>
              </p:cNvPr>
              <p:cNvSpPr/>
              <p:nvPr/>
            </p:nvSpPr>
            <p:spPr bwMode="auto">
              <a:xfrm rot="16200000">
                <a:off x="6194121" y="4177355"/>
                <a:ext cx="432513" cy="841089"/>
              </a:xfrm>
              <a:prstGeom prst="can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7" name="פחית 3"/>
              <p:cNvSpPr/>
              <p:nvPr/>
            </p:nvSpPr>
            <p:spPr bwMode="auto">
              <a:xfrm rot="16200000">
                <a:off x="5523498" y="4177355"/>
                <a:ext cx="432513" cy="841089"/>
              </a:xfrm>
              <a:prstGeom prst="can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68" name="TextBox 27"/>
            <p:cNvSpPr txBox="1">
              <a:spLocks noChangeArrowheads="1"/>
            </p:cNvSpPr>
            <p:nvPr/>
          </p:nvSpPr>
          <p:spPr bwMode="auto">
            <a:xfrm>
              <a:off x="5478207" y="4464145"/>
              <a:ext cx="7001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/>
                <a:t>0-18</a:t>
              </a:r>
            </a:p>
          </p:txBody>
        </p:sp>
        <p:sp>
          <p:nvSpPr>
            <p:cNvPr id="58" name="TextBox 27">
              <a:extLst>
                <a:ext uri="{FF2B5EF4-FFF2-40B4-BE49-F238E27FC236}">
                  <a16:creationId xmlns:a16="http://schemas.microsoft.com/office/drawing/2014/main" id="{58AB98B2-9E31-4A08-9440-FA751F115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96936" y="4460747"/>
              <a:ext cx="97324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19-64</a:t>
              </a:r>
            </a:p>
          </p:txBody>
        </p:sp>
      </p:grpSp>
      <p:grpSp>
        <p:nvGrpSpPr>
          <p:cNvPr id="4" name="קבוצה 53"/>
          <p:cNvGrpSpPr/>
          <p:nvPr/>
        </p:nvGrpSpPr>
        <p:grpSpPr>
          <a:xfrm>
            <a:off x="5591296" y="4703824"/>
            <a:ext cx="2386413" cy="246223"/>
            <a:chOff x="6256313" y="5736978"/>
            <a:chExt cx="2386413" cy="246223"/>
          </a:xfrm>
        </p:grpSpPr>
        <p:sp>
          <p:nvSpPr>
            <p:cNvPr id="49" name="TextBox 27">
              <a:extLst>
                <a:ext uri="{FF2B5EF4-FFF2-40B4-BE49-F238E27FC236}">
                  <a16:creationId xmlns:a16="http://schemas.microsoft.com/office/drawing/2014/main" id="{58AB98B2-9E31-4A08-9440-FA751F115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6313" y="5736978"/>
              <a:ext cx="97324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65-74</a:t>
              </a:r>
            </a:p>
          </p:txBody>
        </p:sp>
        <p:sp>
          <p:nvSpPr>
            <p:cNvPr id="50" name="TextBox 27">
              <a:extLst>
                <a:ext uri="{FF2B5EF4-FFF2-40B4-BE49-F238E27FC236}">
                  <a16:creationId xmlns:a16="http://schemas.microsoft.com/office/drawing/2014/main" id="{58AB98B2-9E31-4A08-9440-FA751F115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2584" y="5736980"/>
              <a:ext cx="97324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75-84</a:t>
              </a:r>
            </a:p>
          </p:txBody>
        </p:sp>
        <p:sp>
          <p:nvSpPr>
            <p:cNvPr id="51" name="TextBox 27">
              <a:extLst>
                <a:ext uri="{FF2B5EF4-FFF2-40B4-BE49-F238E27FC236}">
                  <a16:creationId xmlns:a16="http://schemas.microsoft.com/office/drawing/2014/main" id="{58AB98B2-9E31-4A08-9440-FA751F115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9481" y="5736978"/>
              <a:ext cx="97324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85+</a:t>
              </a:r>
            </a:p>
          </p:txBody>
        </p:sp>
      </p:grpSp>
      <p:graphicFrame>
        <p:nvGraphicFramePr>
          <p:cNvPr id="53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8461588"/>
              </p:ext>
            </p:extLst>
          </p:nvPr>
        </p:nvGraphicFramePr>
        <p:xfrm>
          <a:off x="843147" y="2204773"/>
          <a:ext cx="9856521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סוגר מסולסל שמאלי 18"/>
          <p:cNvSpPr/>
          <p:nvPr/>
        </p:nvSpPr>
        <p:spPr>
          <a:xfrm rot="5400000">
            <a:off x="7294192" y="425338"/>
            <a:ext cx="614966" cy="402075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19"/>
          <p:cNvSpPr/>
          <p:nvPr/>
        </p:nvSpPr>
        <p:spPr>
          <a:xfrm>
            <a:off x="7331377" y="1761666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>
                <a:solidFill>
                  <a:srgbClr val="C00000"/>
                </a:solidFill>
              </a:rPr>
              <a:t>55%</a:t>
            </a:r>
            <a:endParaRPr lang="he-IL" dirty="0">
              <a:solidFill>
                <a:srgbClr val="C00000"/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2639618" y="695883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למעלה ממחצית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שגיל המטופל שלהם הוא 75 ומעלה</a:t>
            </a:r>
          </a:p>
        </p:txBody>
      </p:sp>
      <p:sp>
        <p:nvSpPr>
          <p:cNvPr id="22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7" name="מציין מיקום של כותרת תחתונה 6">
            <a:extLst>
              <a:ext uri="{FF2B5EF4-FFF2-40B4-BE49-F238E27FC236}">
                <a16:creationId xmlns:a16="http://schemas.microsoft.com/office/drawing/2014/main" id="{EDDD5336-C427-4EAD-BA2F-F0E930C9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3" name="תמונה 22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93B2F1A4-2506-4A70-B2E8-61EF4F7909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4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075717"/>
              </p:ext>
            </p:extLst>
          </p:nvPr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126762" y="2155806"/>
            <a:ext cx="9249334" cy="31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מלבן 1"/>
          <p:cNvSpPr/>
          <p:nvPr/>
        </p:nvSpPr>
        <p:spPr>
          <a:xfrm>
            <a:off x="8162689" y="5993557"/>
            <a:ext cx="375622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 ש: </a:t>
            </a:r>
            <a:r>
              <a:rPr lang="he-IL" sz="1100" b="1" dirty="0"/>
              <a:t>מה המחלה/ בעיה העיקרית של האדם, שבו אתה מטפל?  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      (שאלה סגורה)</a:t>
            </a:r>
            <a:br>
              <a:rPr lang="en-US" sz="1100" b="1" dirty="0">
                <a:solidFill>
                  <a:prstClr val="black"/>
                </a:solidFill>
                <a:latin typeface="Arial" pitchFamily="34" charset="0"/>
              </a:rPr>
            </a:br>
            <a:r>
              <a:rPr lang="en-US" sz="1100" b="1" dirty="0">
                <a:solidFill>
                  <a:prstClr val="black"/>
                </a:solidFill>
                <a:latin typeface="Arial" pitchFamily="34" charset="0"/>
              </a:rPr>
              <a:t>   </a:t>
            </a:r>
            <a:endParaRPr lang="he-IL" sz="11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7866373" y="6322413"/>
            <a:ext cx="390202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/>
              <a:t>    *הסה"כ גדול מ-100% מחר וניתן היה לסמן יותר מתשובה אחת</a:t>
            </a:r>
            <a:br>
              <a:rPr lang="en-US" sz="1100" b="1" dirty="0"/>
            </a:br>
            <a:r>
              <a:rPr lang="he-IL" sz="1100" b="1" dirty="0"/>
              <a:t>    **</a:t>
            </a:r>
            <a:r>
              <a:rPr lang="he-IL" sz="1100" b="1" dirty="0">
                <a:solidFill>
                  <a:prstClr val="black"/>
                </a:solidFill>
              </a:rPr>
              <a:t>אחר כולל תשובות נוספות, שצוינו בשכיחות נמוכה מ- 1%</a:t>
            </a:r>
            <a:endParaRPr lang="he-IL" sz="1100" b="1" dirty="0"/>
          </a:p>
        </p:txBody>
      </p:sp>
      <p:sp>
        <p:nvSpPr>
          <p:cNvPr id="3" name="מלבן 2"/>
          <p:cNvSpPr/>
          <p:nvPr/>
        </p:nvSpPr>
        <p:spPr>
          <a:xfrm>
            <a:off x="2450107" y="70933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הקושי השכיח יותר של המטופלים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הוא קשיים בתפקוד עקב גילם המבוגר</a:t>
            </a:r>
          </a:p>
        </p:txBody>
      </p:sp>
      <p:sp>
        <p:nvSpPr>
          <p:cNvPr id="9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A6DF25D-090E-4492-93F0-756B7ABE2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0" name="תמונה 9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F4CEE988-BA47-40E7-8B14-6B92D1C5B9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18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/>
        </p:nvGraphicFramePr>
        <p:xfrm>
          <a:off x="3862964" y="2441901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האם האדם שבו אתה מטפל, מתגורר איתך כיום בבית?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7137069" y="2697388"/>
            <a:ext cx="1109691" cy="459074"/>
          </a:xfrm>
          <a:prstGeom prst="roundRect">
            <a:avLst/>
          </a:prstGeom>
          <a:solidFill>
            <a:schemeClr val="bg2"/>
          </a:solidFill>
          <a:ln w="31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br>
              <a:rPr lang="en-US" sz="1200" b="1" dirty="0">
                <a:solidFill>
                  <a:srgbClr val="006600"/>
                </a:solidFill>
              </a:rPr>
            </a:br>
            <a:r>
              <a:rPr lang="he-IL" sz="1200" b="1" dirty="0">
                <a:solidFill>
                  <a:srgbClr val="006600"/>
                </a:solidFill>
              </a:rPr>
              <a:t>כן</a:t>
            </a:r>
          </a:p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22%</a:t>
            </a:r>
            <a:br>
              <a:rPr lang="en-US" sz="1200" b="1" dirty="0">
                <a:solidFill>
                  <a:srgbClr val="006600"/>
                </a:solidFill>
              </a:rPr>
            </a:br>
            <a:endParaRPr lang="en-US" sz="1200" b="1" dirty="0">
              <a:solidFill>
                <a:srgbClr val="006600"/>
              </a:solidFill>
            </a:endParaRPr>
          </a:p>
        </p:txBody>
      </p:sp>
      <p:sp>
        <p:nvSpPr>
          <p:cNvPr id="14" name="מלבן מעוגל 7"/>
          <p:cNvSpPr/>
          <p:nvPr/>
        </p:nvSpPr>
        <p:spPr>
          <a:xfrm>
            <a:off x="3192086" y="3642809"/>
            <a:ext cx="1279072" cy="54219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לא</a:t>
            </a:r>
          </a:p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78%</a:t>
            </a:r>
            <a:endParaRPr lang="en-US" sz="1200" b="1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2367019" y="72372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כרבע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שהמטופל שלהם מתגורר איתם כיום בבית</a:t>
            </a:r>
          </a:p>
        </p:txBody>
      </p:sp>
      <p:sp>
        <p:nvSpPr>
          <p:cNvPr id="9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39CC145F-0A17-4A65-B92E-D7BFBC55A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0" name="תמונה 9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B7A8BF53-76D9-4A47-BA0D-2D94A35140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0" y="2779110"/>
            <a:ext cx="12192000" cy="64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3600" b="1" dirty="0">
                <a:solidFill>
                  <a:prstClr val="black"/>
                </a:solidFill>
              </a:rPr>
              <a:t>3.3 קשיי ה- </a:t>
            </a:r>
            <a:r>
              <a:rPr lang="en-US" sz="3600" b="1" dirty="0">
                <a:solidFill>
                  <a:prstClr val="black"/>
                </a:solidFill>
              </a:rPr>
              <a:t> CAREGIVERS</a:t>
            </a:r>
            <a:r>
              <a:rPr lang="he-IL" sz="3600" b="1" dirty="0">
                <a:solidFill>
                  <a:prstClr val="black"/>
                </a:solidFill>
              </a:rPr>
              <a:t>בישראל  </a:t>
            </a:r>
            <a:r>
              <a:rPr lang="en-US" sz="3600" b="1" dirty="0">
                <a:solidFill>
                  <a:prstClr val="black"/>
                </a:solidFill>
              </a:rPr>
              <a:t> </a:t>
            </a:r>
            <a:endParaRPr lang="he-IL" sz="3600" b="1" dirty="0">
              <a:solidFill>
                <a:prstClr val="black"/>
              </a:solidFill>
            </a:endParaRP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B772E5D6-6A57-4953-A037-F024DA7F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4" name="תמונה 3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616B4880-E467-48E6-ADFF-B9B6868694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6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769759"/>
              </p:ext>
            </p:extLst>
          </p:nvPr>
        </p:nvGraphicFramePr>
        <p:xfrm>
          <a:off x="-682171" y="-184144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078007" y="700724"/>
            <a:ext cx="9249334" cy="56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שתי המשימות היותר שכיחות שה-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בצעו בשנה האחרונה,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תמיכה רגשית וליווי לרופא/בדיקות רפואיות</a:t>
            </a: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6648431" y="6150114"/>
            <a:ext cx="554356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ש: סמן מתוך הרשימה הבאה, איזה משימות עשית בשנה האחרונה, למען האדם שאתה מטפל בו</a:t>
            </a:r>
          </a:p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he-IL" sz="1100" b="1" dirty="0">
                <a:latin typeface="Arial" pitchFamily="34" charset="0"/>
                <a:cs typeface="Arial" pitchFamily="34" charset="0"/>
              </a:rPr>
              <a:t>(שאלה סגורה)</a:t>
            </a:r>
          </a:p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e-I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8423147" y="6548890"/>
            <a:ext cx="388760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/>
              <a:t>    *הסה"כ גדול מ-100% מחר וניתן היה לסמן יותר מתשובה אחת</a:t>
            </a:r>
          </a:p>
        </p:txBody>
      </p:sp>
      <p:sp>
        <p:nvSpPr>
          <p:cNvPr id="9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49CC5FF5-264E-43E1-A1FA-60CDA84CF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8" name="תמונה 7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8A4D0BEB-E908-4833-9A21-9AC8C9AB16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44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9363758"/>
              </p:ext>
            </p:extLst>
          </p:nvPr>
        </p:nvGraphicFramePr>
        <p:xfrm>
          <a:off x="-1018721" y="-2200524"/>
          <a:ext cx="14128750" cy="7651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226623" y="737222"/>
            <a:ext cx="9249334" cy="56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שתי המשימות העיקריות שבהן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זקוקים לעזרה/הדרכה, הן: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תמיכה רגשית וסידורים בירוקרטיים</a:t>
            </a:r>
          </a:p>
        </p:txBody>
      </p:sp>
      <p:sp>
        <p:nvSpPr>
          <p:cNvPr id="2" name="מלבן 1"/>
          <p:cNvSpPr/>
          <p:nvPr/>
        </p:nvSpPr>
        <p:spPr>
          <a:xfrm>
            <a:off x="6008915" y="5877826"/>
            <a:ext cx="595639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ש: </a:t>
            </a:r>
            <a:r>
              <a:rPr lang="he-IL" sz="1100" b="1" dirty="0"/>
              <a:t>דרג את </a:t>
            </a:r>
            <a:r>
              <a:rPr lang="he-IL" sz="1100" b="1" u="sng" dirty="0"/>
              <a:t>שלש המשימות</a:t>
            </a:r>
            <a:r>
              <a:rPr lang="he-IL" sz="1100" b="1" dirty="0"/>
              <a:t> שבהן אתה מרגיש שאתה הכי צריך עזרה/ הנחיה / הדרכה?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(שאלה סגורה)</a:t>
            </a:r>
          </a:p>
          <a:p>
            <a:r>
              <a:rPr lang="he-IL" sz="1100" b="1" dirty="0">
                <a:solidFill>
                  <a:prstClr val="black"/>
                </a:solidFill>
              </a:rPr>
              <a:t> *</a:t>
            </a:r>
            <a:r>
              <a:rPr lang="he-IL" sz="1100" b="1" dirty="0"/>
              <a:t>הסה"כ גדול מ-100% מחר וניתן היה לסמן יותר מתשובה אחת</a:t>
            </a:r>
            <a:endParaRPr lang="he-IL" sz="11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4DB0D7B-BBE1-4DB1-B490-9CDC8A34C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8" name="תמונה 7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0FDC4FEB-64B9-49A1-AEA3-BC5D04075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011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8783650" y="6082756"/>
            <a:ext cx="312938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לפני כמה שנים התחלת לטפל/לעזור לאותו אדם?</a:t>
            </a:r>
            <a:endParaRPr lang="he-IL" sz="1100" b="1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(שאלה פתוחה)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BF304493-8C39-4DD3-9771-758A1EC976BB}"/>
              </a:ext>
            </a:extLst>
          </p:cNvPr>
          <p:cNvGrpSpPr/>
          <p:nvPr/>
        </p:nvGrpSpPr>
        <p:grpSpPr>
          <a:xfrm>
            <a:off x="4214904" y="4600025"/>
            <a:ext cx="3660094" cy="451862"/>
            <a:chOff x="5319210" y="4366842"/>
            <a:chExt cx="3660094" cy="451862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80984CA7-C587-4843-ACF4-2D1BC0E310A2}"/>
                </a:ext>
              </a:extLst>
            </p:cNvPr>
            <p:cNvGrpSpPr/>
            <p:nvPr/>
          </p:nvGrpSpPr>
          <p:grpSpPr>
            <a:xfrm>
              <a:off x="5319210" y="4370927"/>
              <a:ext cx="3660094" cy="443229"/>
              <a:chOff x="5319210" y="4370927"/>
              <a:chExt cx="3660094" cy="443229"/>
            </a:xfrm>
          </p:grpSpPr>
          <p:sp>
            <p:nvSpPr>
              <p:cNvPr id="55" name="פחית 3">
                <a:extLst>
                  <a:ext uri="{FF2B5EF4-FFF2-40B4-BE49-F238E27FC236}">
                    <a16:creationId xmlns:a16="http://schemas.microsoft.com/office/drawing/2014/main" id="{910F1221-3F17-4F6F-B3F6-E7C47EC6A127}"/>
                  </a:ext>
                </a:extLst>
              </p:cNvPr>
              <p:cNvSpPr/>
              <p:nvPr/>
            </p:nvSpPr>
            <p:spPr bwMode="auto">
              <a:xfrm rot="16200000">
                <a:off x="8342503" y="4169665"/>
                <a:ext cx="432513" cy="841089"/>
              </a:xfrm>
              <a:prstGeom prst="can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8" name="פחית 3">
                <a:extLst>
                  <a:ext uri="{FF2B5EF4-FFF2-40B4-BE49-F238E27FC236}">
                    <a16:creationId xmlns:a16="http://schemas.microsoft.com/office/drawing/2014/main" id="{0E0FC179-CAD1-4E13-BA45-18D602C9D90A}"/>
                  </a:ext>
                </a:extLst>
              </p:cNvPr>
              <p:cNvSpPr/>
              <p:nvPr/>
            </p:nvSpPr>
            <p:spPr bwMode="auto">
              <a:xfrm rot="16200000">
                <a:off x="7609736" y="4170723"/>
                <a:ext cx="432513" cy="841089"/>
              </a:xfrm>
              <a:prstGeom prst="can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0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6918258" y="4166639"/>
                <a:ext cx="432513" cy="841089"/>
              </a:xfrm>
              <a:prstGeom prst="can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7" name="פחית 3">
                <a:extLst>
                  <a:ext uri="{FF2B5EF4-FFF2-40B4-BE49-F238E27FC236}">
                    <a16:creationId xmlns:a16="http://schemas.microsoft.com/office/drawing/2014/main" id="{3BFF762A-A3DA-40C6-B612-B321114C9A7C}"/>
                  </a:ext>
                </a:extLst>
              </p:cNvPr>
              <p:cNvSpPr/>
              <p:nvPr/>
            </p:nvSpPr>
            <p:spPr bwMode="auto">
              <a:xfrm rot="16200000">
                <a:off x="6194121" y="4177355"/>
                <a:ext cx="432513" cy="841089"/>
              </a:xfrm>
              <a:prstGeom prst="can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67" name="פחית 3"/>
              <p:cNvSpPr/>
              <p:nvPr/>
            </p:nvSpPr>
            <p:spPr bwMode="auto">
              <a:xfrm rot="16200000">
                <a:off x="5523498" y="4177355"/>
                <a:ext cx="432513" cy="841089"/>
              </a:xfrm>
              <a:prstGeom prst="can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68" name="TextBox 27"/>
            <p:cNvSpPr txBox="1">
              <a:spLocks noChangeArrowheads="1"/>
            </p:cNvSpPr>
            <p:nvPr/>
          </p:nvSpPr>
          <p:spPr bwMode="auto">
            <a:xfrm>
              <a:off x="5369750" y="4418594"/>
              <a:ext cx="7001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/>
                <a:t>עד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/>
                <a:t>שנה</a:t>
              </a:r>
            </a:p>
          </p:txBody>
        </p:sp>
        <p:sp>
          <p:nvSpPr>
            <p:cNvPr id="58" name="TextBox 27">
              <a:extLst>
                <a:ext uri="{FF2B5EF4-FFF2-40B4-BE49-F238E27FC236}">
                  <a16:creationId xmlns:a16="http://schemas.microsoft.com/office/drawing/2014/main" id="{58AB98B2-9E31-4A08-9440-FA751F115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96935" y="4366842"/>
              <a:ext cx="97324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1-3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שנים</a:t>
              </a:r>
            </a:p>
          </p:txBody>
        </p:sp>
      </p:grpSp>
      <p:grpSp>
        <p:nvGrpSpPr>
          <p:cNvPr id="54" name="קבוצה 53"/>
          <p:cNvGrpSpPr/>
          <p:nvPr/>
        </p:nvGrpSpPr>
        <p:grpSpPr>
          <a:xfrm>
            <a:off x="5591296" y="4621465"/>
            <a:ext cx="2403941" cy="434971"/>
            <a:chOff x="6256313" y="5654619"/>
            <a:chExt cx="2403941" cy="434971"/>
          </a:xfrm>
        </p:grpSpPr>
        <p:sp>
          <p:nvSpPr>
            <p:cNvPr id="49" name="TextBox 27">
              <a:extLst>
                <a:ext uri="{FF2B5EF4-FFF2-40B4-BE49-F238E27FC236}">
                  <a16:creationId xmlns:a16="http://schemas.microsoft.com/office/drawing/2014/main" id="{58AB98B2-9E31-4A08-9440-FA751F115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6313" y="5689478"/>
              <a:ext cx="97324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3-5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שנים</a:t>
              </a:r>
            </a:p>
          </p:txBody>
        </p:sp>
        <p:sp>
          <p:nvSpPr>
            <p:cNvPr id="50" name="TextBox 27">
              <a:extLst>
                <a:ext uri="{FF2B5EF4-FFF2-40B4-BE49-F238E27FC236}">
                  <a16:creationId xmlns:a16="http://schemas.microsoft.com/office/drawing/2014/main" id="{58AB98B2-9E31-4A08-9440-FA751F115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2584" y="5689480"/>
              <a:ext cx="97324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6-10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שנים</a:t>
              </a:r>
            </a:p>
          </p:txBody>
        </p:sp>
        <p:sp>
          <p:nvSpPr>
            <p:cNvPr id="51" name="TextBox 27">
              <a:extLst>
                <a:ext uri="{FF2B5EF4-FFF2-40B4-BE49-F238E27FC236}">
                  <a16:creationId xmlns:a16="http://schemas.microsoft.com/office/drawing/2014/main" id="{58AB98B2-9E31-4A08-9440-FA751F115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7009" y="5654619"/>
              <a:ext cx="97324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מעל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 10שנים</a:t>
              </a:r>
            </a:p>
          </p:txBody>
        </p:sp>
      </p:grpSp>
      <p:graphicFrame>
        <p:nvGraphicFramePr>
          <p:cNvPr id="53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8461588"/>
              </p:ext>
            </p:extLst>
          </p:nvPr>
        </p:nvGraphicFramePr>
        <p:xfrm>
          <a:off x="843147" y="2204773"/>
          <a:ext cx="9856521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סוגר מסולסל שמאלי 1"/>
          <p:cNvSpPr/>
          <p:nvPr/>
        </p:nvSpPr>
        <p:spPr>
          <a:xfrm rot="5400000">
            <a:off x="7504070" y="620229"/>
            <a:ext cx="599979" cy="3615989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2331252" y="78681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שהם מטפלים בקרוב שלהם לפחות 3-5 שנים</a:t>
            </a:r>
          </a:p>
        </p:txBody>
      </p:sp>
      <p:sp>
        <p:nvSpPr>
          <p:cNvPr id="22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6" name="מלבן 5"/>
          <p:cNvSpPr/>
          <p:nvPr/>
        </p:nvSpPr>
        <p:spPr>
          <a:xfrm>
            <a:off x="7551832" y="1847159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>
                <a:solidFill>
                  <a:srgbClr val="C00000"/>
                </a:solidFill>
              </a:rPr>
              <a:t>49%</a:t>
            </a:r>
            <a:endParaRPr lang="he-IL" dirty="0">
              <a:solidFill>
                <a:srgbClr val="C00000"/>
              </a:solidFill>
            </a:endParaRP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387ECFBC-DF38-47D5-913F-35171CC9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3" name="תמונה 22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516D1971-CDBA-4957-AB03-A6D5200FBD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4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/>
        </p:nvGraphicFramePr>
        <p:xfrm>
          <a:off x="3862964" y="2441901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האם באופן קבוע אתה המטפל העיקרי בו (כלומר, האם מכל בני המשפחה, אתה נותן את עיקר העזרה)?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7885215" y="3079773"/>
            <a:ext cx="1109691" cy="459074"/>
          </a:xfrm>
          <a:prstGeom prst="roundRect">
            <a:avLst/>
          </a:prstGeom>
          <a:solidFill>
            <a:schemeClr val="bg2"/>
          </a:solidFill>
          <a:ln w="31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br>
              <a:rPr lang="en-US" sz="1200" b="1" dirty="0">
                <a:solidFill>
                  <a:srgbClr val="006600"/>
                </a:solidFill>
              </a:rPr>
            </a:br>
            <a:r>
              <a:rPr lang="he-IL" sz="1200" b="1" dirty="0">
                <a:solidFill>
                  <a:srgbClr val="006600"/>
                </a:solidFill>
              </a:rPr>
              <a:t>כן</a:t>
            </a:r>
          </a:p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40%</a:t>
            </a:r>
            <a:br>
              <a:rPr lang="en-US" sz="1200" b="1" dirty="0">
                <a:solidFill>
                  <a:srgbClr val="006600"/>
                </a:solidFill>
              </a:rPr>
            </a:br>
            <a:endParaRPr lang="en-US" sz="1200" b="1" dirty="0">
              <a:solidFill>
                <a:srgbClr val="006600"/>
              </a:solidFill>
            </a:endParaRPr>
          </a:p>
        </p:txBody>
      </p:sp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498600" y="664059"/>
            <a:ext cx="7916431" cy="31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" name="מלבן מעוגל 7"/>
          <p:cNvSpPr/>
          <p:nvPr/>
        </p:nvSpPr>
        <p:spPr>
          <a:xfrm>
            <a:off x="3187882" y="4272054"/>
            <a:ext cx="1279072" cy="54219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לא</a:t>
            </a:r>
          </a:p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45%</a:t>
            </a:r>
            <a:endParaRPr lang="en-US" sz="1200" b="1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10" name="מלבן מעוגל 7"/>
          <p:cNvSpPr/>
          <p:nvPr/>
        </p:nvSpPr>
        <p:spPr>
          <a:xfrm>
            <a:off x="4649215" y="2537583"/>
            <a:ext cx="1279072" cy="54219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לא בטוח/</a:t>
            </a:r>
            <a:br>
              <a:rPr lang="en-US" sz="12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לא יודע</a:t>
            </a:r>
          </a:p>
          <a:p>
            <a:pPr algn="ctr" defTabSz="914308"/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15%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2673246" y="670848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כ- 40%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 מדווחים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שהם המטפלים העיקריים בבית</a:t>
            </a:r>
          </a:p>
        </p:txBody>
      </p:sp>
      <p:sp>
        <p:nvSpPr>
          <p:cNvPr id="12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616D8DD-1003-4562-9751-9BFFABF6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6" name="תמונה 1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C951E862-4EB9-4799-B1D0-F80DA05F25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/>
        </p:nvGraphicFramePr>
        <p:xfrm>
          <a:off x="3862964" y="2441901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האם יש אנשים נוספים העוזרים לאותו אדם </a:t>
            </a:r>
            <a:r>
              <a:rPr lang="he-IL" sz="1100" b="1" u="sng" dirty="0"/>
              <a:t>ללא תשלום</a:t>
            </a:r>
            <a:r>
              <a:rPr lang="he-IL" sz="1100" b="1" dirty="0"/>
              <a:t>, כמו בני משפחה/ מכרים?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7885215" y="3079773"/>
            <a:ext cx="1109691" cy="459074"/>
          </a:xfrm>
          <a:prstGeom prst="roundRect">
            <a:avLst/>
          </a:prstGeom>
          <a:solidFill>
            <a:schemeClr val="bg2"/>
          </a:solidFill>
          <a:ln w="31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br>
              <a:rPr lang="en-US" sz="1200" b="1" dirty="0">
                <a:solidFill>
                  <a:srgbClr val="006600"/>
                </a:solidFill>
              </a:rPr>
            </a:br>
            <a:r>
              <a:rPr lang="he-IL" sz="1200" b="1" dirty="0">
                <a:solidFill>
                  <a:srgbClr val="006600"/>
                </a:solidFill>
              </a:rPr>
              <a:t>כן</a:t>
            </a:r>
          </a:p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76%</a:t>
            </a:r>
            <a:br>
              <a:rPr lang="en-US" sz="1200" b="1" dirty="0">
                <a:solidFill>
                  <a:srgbClr val="006600"/>
                </a:solidFill>
              </a:rPr>
            </a:br>
            <a:endParaRPr lang="en-US" sz="1200" b="1" dirty="0">
              <a:solidFill>
                <a:srgbClr val="006600"/>
              </a:solidFill>
            </a:endParaRPr>
          </a:p>
        </p:txBody>
      </p:sp>
      <p:sp>
        <p:nvSpPr>
          <p:cNvPr id="14" name="מלבן מעוגל 7"/>
          <p:cNvSpPr/>
          <p:nvPr/>
        </p:nvSpPr>
        <p:spPr>
          <a:xfrm>
            <a:off x="3192086" y="3060918"/>
            <a:ext cx="1279072" cy="54219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לא</a:t>
            </a:r>
          </a:p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15%</a:t>
            </a:r>
            <a:endParaRPr lang="en-US" sz="1200" b="1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10" name="מלבן מעוגל 7"/>
          <p:cNvSpPr/>
          <p:nvPr/>
        </p:nvSpPr>
        <p:spPr>
          <a:xfrm>
            <a:off x="4615146" y="2465173"/>
            <a:ext cx="1279072" cy="54219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לא בטוח/</a:t>
            </a:r>
            <a:br>
              <a:rPr lang="en-US" sz="12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לא יודע</a:t>
            </a:r>
          </a:p>
          <a:p>
            <a:pPr algn="ctr" defTabSz="914308"/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9%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2583305" y="60086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מרבית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 (כ- 76% מהם) מדווחים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שיש אדם נוסף המטפל במטופל שלהם ללא תשלום</a:t>
            </a:r>
          </a:p>
        </p:txBody>
      </p:sp>
      <p:sp>
        <p:nvSpPr>
          <p:cNvPr id="12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571A0EE-FB05-45EA-87B2-0AB2CE46E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6" name="תמונה 1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0D6CEE93-8B30-4DD8-AEEE-A414FBE849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0631169"/>
              </p:ext>
            </p:extLst>
          </p:nvPr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066801" y="695494"/>
            <a:ext cx="9249334" cy="31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מלבן 1"/>
          <p:cNvSpPr/>
          <p:nvPr/>
        </p:nvSpPr>
        <p:spPr>
          <a:xfrm>
            <a:off x="8331364" y="6219182"/>
            <a:ext cx="3563796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 ש: </a:t>
            </a:r>
            <a:r>
              <a:rPr lang="he-IL" sz="1100" b="1" dirty="0"/>
              <a:t>האם יש אנשים נוספים העוזרים לאותו אדם</a:t>
            </a:r>
            <a:r>
              <a:rPr lang="he-IL" sz="1100" b="1" u="sng" dirty="0"/>
              <a:t> בתשלום</a:t>
            </a:r>
            <a:r>
              <a:rPr lang="he-IL" sz="1100" b="1" dirty="0"/>
              <a:t> 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      (שאלה סגורה)</a:t>
            </a:r>
            <a:br>
              <a:rPr lang="en-US" sz="1100" b="1" dirty="0">
                <a:solidFill>
                  <a:prstClr val="black"/>
                </a:solidFill>
                <a:latin typeface="Arial" pitchFamily="34" charset="0"/>
              </a:rPr>
            </a:br>
            <a:r>
              <a:rPr lang="en-US" sz="1100" b="1" dirty="0">
                <a:solidFill>
                  <a:prstClr val="black"/>
                </a:solidFill>
                <a:latin typeface="Arial" pitchFamily="34" charset="0"/>
              </a:rPr>
              <a:t>   </a:t>
            </a:r>
            <a:endParaRPr lang="he-IL" sz="11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סוגר מסולסל שמאלי 7"/>
          <p:cNvSpPr/>
          <p:nvPr/>
        </p:nvSpPr>
        <p:spPr>
          <a:xfrm rot="5400000">
            <a:off x="5706930" y="387860"/>
            <a:ext cx="878076" cy="5576343"/>
          </a:xfrm>
          <a:prstGeom prst="leftBrac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2408421" y="73998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שיש אדם נוסף המטפל במטופל שלהם </a:t>
            </a:r>
            <a:r>
              <a:rPr lang="he-IL" sz="1600" b="1" u="sng" dirty="0">
                <a:solidFill>
                  <a:prstClr val="black"/>
                </a:solidFill>
              </a:rPr>
              <a:t>בתשלום</a:t>
            </a:r>
          </a:p>
        </p:txBody>
      </p:sp>
      <p:sp>
        <p:nvSpPr>
          <p:cNvPr id="9" name="מלבן 8"/>
          <p:cNvSpPr/>
          <p:nvPr/>
        </p:nvSpPr>
        <p:spPr>
          <a:xfrm>
            <a:off x="5822802" y="2367661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>
                <a:solidFill>
                  <a:srgbClr val="002060"/>
                </a:solidFill>
              </a:rPr>
              <a:t>52%</a:t>
            </a: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10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6C5225E0-C366-42D5-9BB2-FCEAECE5C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1" name="תמונה 10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04F23A55-5E3A-4D2B-AA94-104BF6DB25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18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855584"/>
              </p:ext>
            </p:extLst>
          </p:nvPr>
        </p:nvGraphicFramePr>
        <p:xfrm>
          <a:off x="311417" y="2344088"/>
          <a:ext cx="12522200" cy="5247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6749164" y="6190343"/>
            <a:ext cx="525656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נסה להעריך כמה פעמים טיפלת, השגחת או עזרת לאותו אדם, במהלך החודש האחרון?</a:t>
            </a:r>
            <a:endParaRPr lang="he-IL" sz="1100" b="1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2199733" y="4531055"/>
            <a:ext cx="7722199" cy="462114"/>
            <a:chOff x="4899789" y="5841241"/>
            <a:chExt cx="6023058" cy="462114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4899789" y="5841241"/>
              <a:ext cx="6023058" cy="462114"/>
              <a:chOff x="4424676" y="4361148"/>
              <a:chExt cx="6023058" cy="462114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4431596" y="4361148"/>
                <a:ext cx="6016138" cy="450375"/>
                <a:chOff x="4431596" y="4361148"/>
                <a:chExt cx="6016138" cy="450375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424649" y="3783381"/>
                  <a:ext cx="432513" cy="1613656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606913" y="3905254"/>
                  <a:ext cx="432513" cy="1369909"/>
                </a:xfrm>
                <a:prstGeom prst="can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786385" y="3994073"/>
                  <a:ext cx="432513" cy="1194388"/>
                </a:xfrm>
                <a:prstGeom prst="can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9" name="פחית 3">
                  <a:extLst>
                    <a:ext uri="{FF2B5EF4-FFF2-40B4-BE49-F238E27FC236}">
                      <a16:creationId xmlns:a16="http://schemas.microsoft.com/office/drawing/2014/main" id="{1B134049-8C95-48E7-865E-8208BE1BB5CE}"/>
                    </a:ext>
                  </a:extLst>
                </p:cNvPr>
                <p:cNvSpPr/>
                <p:nvPr/>
              </p:nvSpPr>
              <p:spPr bwMode="auto">
                <a:xfrm rot="16200000">
                  <a:off x="6675554" y="3966891"/>
                  <a:ext cx="432513" cy="1249859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0" name="פחית 3">
                  <a:extLst>
                    <a:ext uri="{FF2B5EF4-FFF2-40B4-BE49-F238E27FC236}">
                      <a16:creationId xmlns:a16="http://schemas.microsoft.com/office/drawing/2014/main" id="{48CD6498-D1C9-44A6-8EA7-CF194124E155}"/>
                    </a:ext>
                  </a:extLst>
                </p:cNvPr>
                <p:cNvSpPr/>
                <p:nvPr/>
              </p:nvSpPr>
              <p:spPr bwMode="auto">
                <a:xfrm rot="16200000">
                  <a:off x="5637964" y="4018832"/>
                  <a:ext cx="450375" cy="1135007"/>
                </a:xfrm>
                <a:prstGeom prst="can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4749039" y="4043706"/>
                  <a:ext cx="432220" cy="1067105"/>
                </a:xfrm>
                <a:prstGeom prst="can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24676" y="4376973"/>
                <a:ext cx="120349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פעם – שלוש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פעמים בחודש</a:t>
                </a:r>
              </a:p>
            </p:txBody>
          </p:sp>
          <p:sp>
            <p:nvSpPr>
              <p:cNvPr id="98" name="TextBox 27">
                <a:extLst>
                  <a:ext uri="{FF2B5EF4-FFF2-40B4-BE49-F238E27FC236}">
                    <a16:creationId xmlns:a16="http://schemas.microsoft.com/office/drawing/2014/main" id="{508244C2-0D7F-4F67-B69D-E999BF179D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16621" y="4374797"/>
                <a:ext cx="1085143" cy="399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פעם – פעמיים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בשבוע</a:t>
                </a:r>
              </a:p>
            </p:txBody>
          </p:sp>
          <p:sp>
            <p:nvSpPr>
              <p:cNvPr id="103" name="TextBox 27">
                <a:extLst>
                  <a:ext uri="{FF2B5EF4-FFF2-40B4-BE49-F238E27FC236}">
                    <a16:creationId xmlns:a16="http://schemas.microsoft.com/office/drawing/2014/main" id="{1A8CA066-EB0D-4357-A372-802ABAC70F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30655" y="4371582"/>
                <a:ext cx="107037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שלוש – ארבע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פעמים בשבוע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7863" y="4383746"/>
                <a:ext cx="107021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כל יום/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כמעט כל יום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40493" y="4423152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בכלל לא עזרתי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בחודש האחרון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90960" y="5871223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בטוח/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זוכר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58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שבמהלך החודש האחרון סייעו/השגיחו על המטופל שלהם לפחות 3-4 פעמים בשבוע </a:t>
            </a:r>
            <a:endParaRPr lang="he-IL" sz="1600" b="1" u="sng" dirty="0">
              <a:solidFill>
                <a:prstClr val="black"/>
              </a:solidFill>
            </a:endParaRPr>
          </a:p>
        </p:txBody>
      </p:sp>
      <p:sp>
        <p:nvSpPr>
          <p:cNvPr id="21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24" name="סוגר מסולסל ימני 23"/>
          <p:cNvSpPr/>
          <p:nvPr/>
        </p:nvSpPr>
        <p:spPr>
          <a:xfrm rot="16200000">
            <a:off x="6827053" y="1074290"/>
            <a:ext cx="814650" cy="324196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TextBox 24"/>
          <p:cNvSpPr txBox="1"/>
          <p:nvPr/>
        </p:nvSpPr>
        <p:spPr>
          <a:xfrm>
            <a:off x="6827054" y="1921418"/>
            <a:ext cx="814648" cy="3657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52%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A937788-0D03-4B5F-9BAD-8F4D86106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6" name="תמונה 2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613C2AD9-5117-48AE-81D6-4D3E06025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8" y="12260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36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5907652"/>
              </p:ext>
            </p:extLst>
          </p:nvPr>
        </p:nvGraphicFramePr>
        <p:xfrm>
          <a:off x="191068" y="1419019"/>
          <a:ext cx="12522200" cy="5247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8324916" y="6190343"/>
            <a:ext cx="36808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כמה שעות בשבוע בממוצע אתה מקדיש, על מנת לעזור לו?</a:t>
            </a:r>
            <a:endParaRPr lang="he-IL" sz="1100" b="1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2082165" y="4531055"/>
            <a:ext cx="7839762" cy="450375"/>
            <a:chOff x="4808092" y="5841241"/>
            <a:chExt cx="6114755" cy="450375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4808092" y="5841241"/>
              <a:ext cx="6114755" cy="450375"/>
              <a:chOff x="4332979" y="4361148"/>
              <a:chExt cx="6114755" cy="450375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4390841" y="4361148"/>
                <a:ext cx="6056893" cy="450375"/>
                <a:chOff x="4390841" y="4361148"/>
                <a:chExt cx="6056893" cy="450375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424649" y="3783381"/>
                  <a:ext cx="432513" cy="1613656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606913" y="3905254"/>
                  <a:ext cx="432513" cy="1369909"/>
                </a:xfrm>
                <a:prstGeom prst="can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786385" y="3994073"/>
                  <a:ext cx="432513" cy="1194388"/>
                </a:xfrm>
                <a:prstGeom prst="can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9" name="פחית 3">
                  <a:extLst>
                    <a:ext uri="{FF2B5EF4-FFF2-40B4-BE49-F238E27FC236}">
                      <a16:creationId xmlns:a16="http://schemas.microsoft.com/office/drawing/2014/main" id="{1B134049-8C95-48E7-865E-8208BE1BB5CE}"/>
                    </a:ext>
                  </a:extLst>
                </p:cNvPr>
                <p:cNvSpPr/>
                <p:nvPr/>
              </p:nvSpPr>
              <p:spPr bwMode="auto">
                <a:xfrm rot="16200000">
                  <a:off x="6675554" y="3966891"/>
                  <a:ext cx="432513" cy="1249859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0" name="פחית 3">
                  <a:extLst>
                    <a:ext uri="{FF2B5EF4-FFF2-40B4-BE49-F238E27FC236}">
                      <a16:creationId xmlns:a16="http://schemas.microsoft.com/office/drawing/2014/main" id="{48CD6498-D1C9-44A6-8EA7-CF194124E155}"/>
                    </a:ext>
                  </a:extLst>
                </p:cNvPr>
                <p:cNvSpPr/>
                <p:nvPr/>
              </p:nvSpPr>
              <p:spPr bwMode="auto">
                <a:xfrm rot="16200000">
                  <a:off x="5637964" y="4018832"/>
                  <a:ext cx="450375" cy="1135007"/>
                </a:xfrm>
                <a:prstGeom prst="can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4708284" y="4043705"/>
                  <a:ext cx="432220" cy="1067105"/>
                </a:xfrm>
                <a:prstGeom prst="can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32979" y="4390036"/>
                <a:ext cx="120349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1-7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שעות בשבוע</a:t>
                </a:r>
              </a:p>
            </p:txBody>
          </p:sp>
          <p:sp>
            <p:nvSpPr>
              <p:cNvPr id="98" name="TextBox 27">
                <a:extLst>
                  <a:ext uri="{FF2B5EF4-FFF2-40B4-BE49-F238E27FC236}">
                    <a16:creationId xmlns:a16="http://schemas.microsoft.com/office/drawing/2014/main" id="{508244C2-0D7F-4F67-B69D-E999BF179D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16621" y="4374797"/>
                <a:ext cx="108514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8-14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שעות בשבוע</a:t>
                </a:r>
              </a:p>
            </p:txBody>
          </p:sp>
          <p:sp>
            <p:nvSpPr>
              <p:cNvPr id="103" name="TextBox 27">
                <a:extLst>
                  <a:ext uri="{FF2B5EF4-FFF2-40B4-BE49-F238E27FC236}">
                    <a16:creationId xmlns:a16="http://schemas.microsoft.com/office/drawing/2014/main" id="{1A8CA066-EB0D-4357-A372-802ABAC70F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30655" y="4371582"/>
                <a:ext cx="107037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15-21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שעות בשבוע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7863" y="4383746"/>
                <a:ext cx="107021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22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שעות או יותר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54135" y="4391341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אני עוזר בעיקר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בשעת משבר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90960" y="5871223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בטוח/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זוכר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63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קרוב למחצית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שהם נוהגים להקדיש למטופל שלהם לפחות 8-14 שעות בשבוע</a:t>
            </a:r>
          </a:p>
        </p:txBody>
      </p:sp>
      <p:sp>
        <p:nvSpPr>
          <p:cNvPr id="21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22" name="סוגר מסולסל ימני 21"/>
          <p:cNvSpPr/>
          <p:nvPr/>
        </p:nvSpPr>
        <p:spPr>
          <a:xfrm rot="16200000">
            <a:off x="6551369" y="795469"/>
            <a:ext cx="811513" cy="379646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6549801" y="1922186"/>
            <a:ext cx="814648" cy="3657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46%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1F7DC80-2013-43DE-9337-E9842D651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4" name="תמונה 23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DC8FDC7E-53E6-48B0-80AE-52197BA5D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68" y="74512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36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/>
        </p:nvGraphicFramePr>
        <p:xfrm>
          <a:off x="3862964" y="2441901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האם יש מישהו שיכול להחליף אותך בטיפול/ השגחה/ במתן עזרה לאותו אדם בזמן שאתה חולה, מעוניין לצאת לחופשה או במקרה אחר</a:t>
            </a:r>
            <a:br>
              <a:rPr lang="en-US" sz="1100" b="1" dirty="0"/>
            </a:br>
            <a:r>
              <a:rPr lang="he-IL" sz="1100" b="1" dirty="0"/>
              <a:t>    שבו אתה עצמך לא יכול לטפל בו?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    (שאלה סגורה) </a:t>
            </a: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7675352" y="3346846"/>
            <a:ext cx="1709161" cy="754704"/>
          </a:xfrm>
          <a:prstGeom prst="roundRect">
            <a:avLst/>
          </a:prstGeom>
          <a:solidFill>
            <a:schemeClr val="bg2"/>
          </a:solidFill>
          <a:ln w="31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br>
              <a:rPr lang="en-US" sz="1200" b="1" dirty="0">
                <a:solidFill>
                  <a:srgbClr val="006600"/>
                </a:solidFill>
              </a:rPr>
            </a:br>
            <a:r>
              <a:rPr lang="he-IL" sz="1200" b="1" dirty="0">
                <a:solidFill>
                  <a:srgbClr val="006600"/>
                </a:solidFill>
              </a:rPr>
              <a:t>כן, יש מישהו שיכול להחליף אותי</a:t>
            </a:r>
          </a:p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60%</a:t>
            </a:r>
            <a:br>
              <a:rPr lang="en-US" sz="1200" b="1" dirty="0">
                <a:solidFill>
                  <a:srgbClr val="006600"/>
                </a:solidFill>
              </a:rPr>
            </a:br>
            <a:endParaRPr lang="en-US" sz="1200" b="1" dirty="0">
              <a:solidFill>
                <a:srgbClr val="006600"/>
              </a:solidFill>
            </a:endParaRPr>
          </a:p>
        </p:txBody>
      </p:sp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-1483336" y="3640117"/>
            <a:ext cx="7916431" cy="31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srgbClr val="C00000"/>
                </a:solidFill>
              </a:rPr>
              <a:t>40%</a:t>
            </a:r>
          </a:p>
        </p:txBody>
      </p:sp>
      <p:sp>
        <p:nvSpPr>
          <p:cNvPr id="14" name="מלבן מעוגל 7"/>
          <p:cNvSpPr/>
          <p:nvPr/>
        </p:nvSpPr>
        <p:spPr>
          <a:xfrm>
            <a:off x="3553763" y="3835308"/>
            <a:ext cx="1637075" cy="655192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לא, אין מישהו </a:t>
            </a:r>
          </a:p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שיכול להחליף אותי</a:t>
            </a:r>
          </a:p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18%</a:t>
            </a:r>
            <a:endParaRPr lang="en-US" sz="1200" b="1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10" name="מלבן מעוגל 7"/>
          <p:cNvSpPr/>
          <p:nvPr/>
        </p:nvSpPr>
        <p:spPr>
          <a:xfrm>
            <a:off x="3831924" y="2927409"/>
            <a:ext cx="1080755" cy="54219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לא בטוח/</a:t>
            </a:r>
            <a:br>
              <a:rPr lang="en-US" sz="12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לא יודע</a:t>
            </a:r>
          </a:p>
          <a:p>
            <a:pPr algn="ctr" defTabSz="914308"/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22%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סוגר מסולסל שמאלי 11"/>
          <p:cNvSpPr/>
          <p:nvPr/>
        </p:nvSpPr>
        <p:spPr>
          <a:xfrm>
            <a:off x="2739222" y="2886478"/>
            <a:ext cx="878076" cy="1799213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מלבן 1"/>
          <p:cNvSpPr/>
          <p:nvPr/>
        </p:nvSpPr>
        <p:spPr>
          <a:xfrm>
            <a:off x="2433932" y="712424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כ- 40%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לא יודעים על אדם אחר שיכול להחליף אותם בעת הצורך </a:t>
            </a:r>
          </a:p>
        </p:txBody>
      </p:sp>
      <p:sp>
        <p:nvSpPr>
          <p:cNvPr id="16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07237A5-02E1-4748-A975-5A31DA90B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7" name="תמונה 1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DC8FDC7E-53E6-48B0-80AE-52197BA5D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78564"/>
              </p:ext>
            </p:extLst>
          </p:nvPr>
        </p:nvGraphicFramePr>
        <p:xfrm>
          <a:off x="272775" y="2277344"/>
          <a:ext cx="10479006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479800" y="6418563"/>
            <a:ext cx="86859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באיזו מידה היית מתאר את העומס שיש עליך, כתוצאה מהטיפול באותו אדם? </a:t>
            </a:r>
          </a:p>
          <a:p>
            <a:pPr lvl="0"/>
            <a:r>
              <a:rPr lang="he-IL" sz="1100" b="1" dirty="0"/>
              <a:t>(שאלה סגורה)</a:t>
            </a:r>
            <a:endParaRPr lang="en-US" sz="1100" dirty="0"/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24" name="סוגר מסולסל שמאלי 23"/>
          <p:cNvSpPr/>
          <p:nvPr/>
        </p:nvSpPr>
        <p:spPr>
          <a:xfrm rot="5400000">
            <a:off x="6967865" y="1319464"/>
            <a:ext cx="195192" cy="2913236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black"/>
              </a:solidFill>
            </a:endParaRPr>
          </a:p>
        </p:txBody>
      </p:sp>
      <p:grpSp>
        <p:nvGrpSpPr>
          <p:cNvPr id="2" name="קבוצה 2"/>
          <p:cNvGrpSpPr/>
          <p:nvPr/>
        </p:nvGrpSpPr>
        <p:grpSpPr>
          <a:xfrm>
            <a:off x="2892058" y="4504236"/>
            <a:ext cx="6579086" cy="692694"/>
            <a:chOff x="3730753" y="5709219"/>
            <a:chExt cx="6579086" cy="692694"/>
          </a:xfrm>
        </p:grpSpPr>
        <p:grpSp>
          <p:nvGrpSpPr>
            <p:cNvPr id="3" name="קבוצה 1"/>
            <p:cNvGrpSpPr/>
            <p:nvPr/>
          </p:nvGrpSpPr>
          <p:grpSpPr>
            <a:xfrm>
              <a:off x="3730753" y="5709219"/>
              <a:ext cx="6579086" cy="692694"/>
              <a:chOff x="3730753" y="5709219"/>
              <a:chExt cx="6579086" cy="692694"/>
            </a:xfrm>
          </p:grpSpPr>
          <p:sp>
            <p:nvSpPr>
              <p:cNvPr id="23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357422" y="5413926"/>
                <a:ext cx="657123" cy="1247710"/>
              </a:xfrm>
              <a:prstGeom prst="ca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" name="קבוצה 25">
                <a:extLst>
                  <a:ext uri="{FF2B5EF4-FFF2-40B4-BE49-F238E27FC236}">
                    <a16:creationId xmlns:a16="http://schemas.microsoft.com/office/drawing/2014/main" id="{BF304493-8C39-4DD3-9771-758A1EC976BB}"/>
                  </a:ext>
                </a:extLst>
              </p:cNvPr>
              <p:cNvGrpSpPr/>
              <p:nvPr/>
            </p:nvGrpSpPr>
            <p:grpSpPr>
              <a:xfrm>
                <a:off x="3730753" y="5710693"/>
                <a:ext cx="6579086" cy="691220"/>
                <a:chOff x="1566609" y="4369761"/>
                <a:chExt cx="4435002" cy="454955"/>
              </a:xfrm>
            </p:grpSpPr>
            <p:grpSp>
              <p:nvGrpSpPr>
                <p:cNvPr id="5" name="קבוצה 26">
                  <a:extLst>
                    <a:ext uri="{FF2B5EF4-FFF2-40B4-BE49-F238E27FC236}">
                      <a16:creationId xmlns:a16="http://schemas.microsoft.com/office/drawing/2014/main" id="{80984CA7-C587-4843-ACF4-2D1BC0E310A2}"/>
                    </a:ext>
                  </a:extLst>
                </p:cNvPr>
                <p:cNvGrpSpPr/>
                <p:nvPr/>
              </p:nvGrpSpPr>
              <p:grpSpPr>
                <a:xfrm>
                  <a:off x="1566609" y="4369761"/>
                  <a:ext cx="3767764" cy="433680"/>
                  <a:chOff x="1566609" y="4369761"/>
                  <a:chExt cx="3767764" cy="433680"/>
                </a:xfrm>
              </p:grpSpPr>
              <p:sp>
                <p:nvSpPr>
                  <p:cNvPr id="3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4697572" y="4166639"/>
                    <a:ext cx="432513" cy="841089"/>
                  </a:xfrm>
                  <a:prstGeom prst="can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4" name="פחית 3">
                    <a:extLst>
                      <a:ext uri="{FF2B5EF4-FFF2-40B4-BE49-F238E27FC236}">
                        <a16:creationId xmlns:a16="http://schemas.microsoft.com/office/drawing/2014/main" id="{F5AFDA98-7B9C-4912-BDD9-1B3AD582C55E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967862" y="4166640"/>
                    <a:ext cx="432513" cy="841089"/>
                  </a:xfrm>
                  <a:prstGeom prst="can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פחית 3">
                    <a:extLst>
                      <a:ext uri="{FF2B5EF4-FFF2-40B4-BE49-F238E27FC236}">
                        <a16:creationId xmlns:a16="http://schemas.microsoft.com/office/drawing/2014/main" id="{1D8A01C9-102E-4E37-8376-2C921B7E4688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232459" y="4165473"/>
                    <a:ext cx="432513" cy="841089"/>
                  </a:xfrm>
                  <a:prstGeom prst="can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  <a:highlight>
                        <a:srgbClr val="A4E85B"/>
                      </a:highlight>
                    </a:endParaRPr>
                  </a:p>
                </p:txBody>
              </p:sp>
              <p:sp>
                <p:nvSpPr>
                  <p:cNvPr id="36" name="פחית 3">
                    <a:extLst>
                      <a:ext uri="{FF2B5EF4-FFF2-40B4-BE49-F238E27FC236}">
                        <a16:creationId xmlns:a16="http://schemas.microsoft.com/office/drawing/2014/main" id="{3BFF762A-A3DA-40C6-B612-B321114C9A7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500895" y="4165480"/>
                    <a:ext cx="432513" cy="841089"/>
                  </a:xfrm>
                  <a:prstGeom prst="can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פחית 3"/>
                  <p:cNvSpPr/>
                  <p:nvPr/>
                </p:nvSpPr>
                <p:spPr bwMode="auto">
                  <a:xfrm rot="16200000">
                    <a:off x="1770897" y="4165480"/>
                    <a:ext cx="432513" cy="841089"/>
                  </a:xfrm>
                  <a:prstGeom prst="can">
                    <a:avLst/>
                  </a:pr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1662279" y="4460080"/>
                  <a:ext cx="700199" cy="364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כלל לא</a:t>
                  </a:r>
                  <a:br>
                    <a:rPr lang="en-US" altLang="he-IL" sz="1000" b="1" dirty="0"/>
                  </a:br>
                  <a:r>
                    <a:rPr lang="he-IL" altLang="he-IL" sz="1000" b="1" dirty="0"/>
                    <a:t>כבד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he-IL" altLang="he-IL" sz="1000" b="1" dirty="0"/>
                </a:p>
              </p:txBody>
            </p:sp>
            <p:sp>
              <p:nvSpPr>
                <p:cNvPr id="29" name="TextBox 27">
                  <a:extLst>
                    <a:ext uri="{FF2B5EF4-FFF2-40B4-BE49-F238E27FC236}">
                      <a16:creationId xmlns:a16="http://schemas.microsoft.com/office/drawing/2014/main" id="{58AB98B2-9E31-4A08-9440-FA751F115C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3889" y="4458304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כבד</a:t>
                  </a:r>
                </a:p>
              </p:txBody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1C913000-8A1F-4B02-8157-F5E8371036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6376" y="4461380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ככה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ככה</a:t>
                  </a: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CB104901-A165-4D52-9C40-6C8B635333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8812" y="4472424"/>
                  <a:ext cx="752884" cy="162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כבד</a:t>
                  </a:r>
                </a:p>
              </p:txBody>
            </p:sp>
            <p:sp>
              <p:nvSpPr>
                <p:cNvPr id="32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48727" y="4459273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יודע/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בטוח</a:t>
                  </a:r>
                </a:p>
              </p:txBody>
            </p:sp>
          </p:grpSp>
        </p:grp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3165" y="5846685"/>
              <a:ext cx="1116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מאד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כבד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537274" y="2292825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%</a:t>
            </a:r>
            <a:r>
              <a:rPr lang="en-US" sz="1400" b="1" dirty="0"/>
              <a:t>66</a:t>
            </a:r>
            <a:endParaRPr lang="he-IL" sz="1400" b="1" dirty="0"/>
          </a:p>
        </p:txBody>
      </p:sp>
      <p:sp>
        <p:nvSpPr>
          <p:cNvPr id="25" name="מלבן מעוגל 6"/>
          <p:cNvSpPr/>
          <p:nvPr/>
        </p:nvSpPr>
        <p:spPr>
          <a:xfrm>
            <a:off x="10206681" y="1761666"/>
            <a:ext cx="1770500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6" name="מלבן 5"/>
          <p:cNvSpPr/>
          <p:nvPr/>
        </p:nvSpPr>
        <p:spPr>
          <a:xfrm>
            <a:off x="2636061" y="605118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כשני שליש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מדווחים שהטיפול מייצר עומס במידה כלשהיא על כתפיהם</a:t>
            </a:r>
          </a:p>
        </p:txBody>
      </p:sp>
      <p:sp>
        <p:nvSpPr>
          <p:cNvPr id="7" name="מציין מיקום של כותרת תחתונה 6">
            <a:extLst>
              <a:ext uri="{FF2B5EF4-FFF2-40B4-BE49-F238E27FC236}">
                <a16:creationId xmlns:a16="http://schemas.microsoft.com/office/drawing/2014/main" id="{7DAF59FD-9ACF-4142-9CC6-9CE0BAC47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6" name="תמונה 2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40027AF9-2DFE-4BE5-9164-109466688C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9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0310974"/>
              </p:ext>
            </p:extLst>
          </p:nvPr>
        </p:nvGraphicFramePr>
        <p:xfrm>
          <a:off x="0" y="-232014"/>
          <a:ext cx="10806372" cy="4899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479800" y="6418563"/>
            <a:ext cx="86859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באיזו מידה צוות הטיפול (רופא/ה, אח/</a:t>
            </a:r>
            <a:r>
              <a:rPr lang="he-IL" sz="1100" b="1" dirty="0" err="1"/>
              <a:t>ות</a:t>
            </a:r>
            <a:r>
              <a:rPr lang="he-IL" sz="1100" b="1" dirty="0"/>
              <a:t>, עו"ס/</a:t>
            </a:r>
            <a:r>
              <a:rPr lang="he-IL" sz="1100" b="1" dirty="0" err="1"/>
              <a:t>ית</a:t>
            </a:r>
            <a:r>
              <a:rPr lang="he-IL" sz="1100" b="1" dirty="0"/>
              <a:t>) משתף/לא משתף אותך בהתיעצות לגבי האדם בו אתה מטפל?   </a:t>
            </a:r>
          </a:p>
          <a:p>
            <a:pPr lvl="0"/>
            <a:r>
              <a:rPr lang="he-IL" sz="1100" b="1" dirty="0"/>
              <a:t>(שאלה סגורה)</a:t>
            </a:r>
            <a:endParaRPr lang="en-US" sz="1100" dirty="0"/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46" name="מלבן 6"/>
          <p:cNvSpPr>
            <a:spLocks noChangeArrowheads="1"/>
          </p:cNvSpPr>
          <p:nvPr/>
        </p:nvSpPr>
        <p:spPr bwMode="auto">
          <a:xfrm>
            <a:off x="1028810" y="714069"/>
            <a:ext cx="8889889" cy="8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he-IL" sz="1600" b="1" dirty="0"/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</p:txBody>
      </p:sp>
      <p:grpSp>
        <p:nvGrpSpPr>
          <p:cNvPr id="40" name="קבוצה 39"/>
          <p:cNvGrpSpPr/>
          <p:nvPr/>
        </p:nvGrpSpPr>
        <p:grpSpPr>
          <a:xfrm>
            <a:off x="2373444" y="4176689"/>
            <a:ext cx="7632247" cy="692695"/>
            <a:chOff x="2373444" y="4176689"/>
            <a:chExt cx="7632247" cy="692695"/>
          </a:xfrm>
        </p:grpSpPr>
        <p:grpSp>
          <p:nvGrpSpPr>
            <p:cNvPr id="38" name="קבוצה 37"/>
            <p:cNvGrpSpPr/>
            <p:nvPr/>
          </p:nvGrpSpPr>
          <p:grpSpPr>
            <a:xfrm>
              <a:off x="2373444" y="4176689"/>
              <a:ext cx="7632247" cy="692695"/>
              <a:chOff x="2892058" y="4504236"/>
              <a:chExt cx="7632247" cy="692695"/>
            </a:xfrm>
          </p:grpSpPr>
          <p:sp>
            <p:nvSpPr>
              <p:cNvPr id="26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571888" y="4211218"/>
                <a:ext cx="657123" cy="1247710"/>
              </a:xfrm>
              <a:prstGeom prst="ca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2" name="קבוצה 2"/>
              <p:cNvGrpSpPr/>
              <p:nvPr/>
            </p:nvGrpSpPr>
            <p:grpSpPr>
              <a:xfrm>
                <a:off x="2892058" y="4504236"/>
                <a:ext cx="7602668" cy="692695"/>
                <a:chOff x="3730753" y="5709219"/>
                <a:chExt cx="7602668" cy="692695"/>
              </a:xfrm>
            </p:grpSpPr>
            <p:grpSp>
              <p:nvGrpSpPr>
                <p:cNvPr id="3" name="קבוצה 1"/>
                <p:cNvGrpSpPr/>
                <p:nvPr/>
              </p:nvGrpSpPr>
              <p:grpSpPr>
                <a:xfrm>
                  <a:off x="3730753" y="5709219"/>
                  <a:ext cx="7602668" cy="692695"/>
                  <a:chOff x="3730753" y="5709219"/>
                  <a:chExt cx="7602668" cy="692695"/>
                </a:xfrm>
              </p:grpSpPr>
              <p:sp>
                <p:nvSpPr>
                  <p:cNvPr id="2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9357422" y="5413926"/>
                    <a:ext cx="657123" cy="1247710"/>
                  </a:xfrm>
                  <a:prstGeom prst="can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grpSp>
                <p:nvGrpSpPr>
                  <p:cNvPr id="4" name="קבוצה 25">
                    <a:extLst>
                      <a:ext uri="{FF2B5EF4-FFF2-40B4-BE49-F238E27FC236}">
                        <a16:creationId xmlns:a16="http://schemas.microsoft.com/office/drawing/2014/main" id="{BF304493-8C39-4DD3-9771-758A1EC976BB}"/>
                      </a:ext>
                    </a:extLst>
                  </p:cNvPr>
                  <p:cNvGrpSpPr/>
                  <p:nvPr/>
                </p:nvGrpSpPr>
                <p:grpSpPr>
                  <a:xfrm>
                    <a:off x="3730753" y="5710698"/>
                    <a:ext cx="7602668" cy="691216"/>
                    <a:chOff x="1566609" y="4369761"/>
                    <a:chExt cx="5125005" cy="454952"/>
                  </a:xfrm>
                </p:grpSpPr>
                <p:grpSp>
                  <p:nvGrpSpPr>
                    <p:cNvPr id="5" name="קבוצה 26">
                      <a:extLst>
                        <a:ext uri="{FF2B5EF4-FFF2-40B4-BE49-F238E27FC236}">
                          <a16:creationId xmlns:a16="http://schemas.microsoft.com/office/drawing/2014/main" id="{80984CA7-C587-4843-ACF4-2D1BC0E310A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66609" y="4369761"/>
                      <a:ext cx="3767764" cy="433680"/>
                      <a:chOff x="1566609" y="4369761"/>
                      <a:chExt cx="3767764" cy="433680"/>
                    </a:xfrm>
                  </p:grpSpPr>
                  <p:sp>
                    <p:nvSpPr>
                      <p:cNvPr id="33" name="פחית 3">
                        <a:extLst>
                          <a:ext uri="{FF2B5EF4-FFF2-40B4-BE49-F238E27FC236}">
                            <a16:creationId xmlns:a16="http://schemas.microsoft.com/office/drawing/2014/main" id="{C94F1B14-6A71-4AD4-BEFF-9AA89D645DD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6200000">
                        <a:off x="4697572" y="4166639"/>
                        <a:ext cx="432513" cy="841089"/>
                      </a:xfrm>
                      <a:prstGeom prst="can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1" anchor="ctr"/>
                      <a:lstStyle/>
                      <a:p>
                        <a:pPr algn="ctr" defTabSz="912813" rtl="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he-IL" dirty="0">
                          <a:solidFill>
                            <a:srgbClr val="C00000"/>
                          </a:solidFill>
                        </a:endParaRPr>
                      </a:p>
                    </p:txBody>
                  </p:sp>
                  <p:sp>
                    <p:nvSpPr>
                      <p:cNvPr id="34" name="פחית 3">
                        <a:extLst>
                          <a:ext uri="{FF2B5EF4-FFF2-40B4-BE49-F238E27FC236}">
                            <a16:creationId xmlns:a16="http://schemas.microsoft.com/office/drawing/2014/main" id="{F5AFDA98-7B9C-4912-BDD9-1B3AD582C55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6200000">
                        <a:off x="3967862" y="4166640"/>
                        <a:ext cx="432513" cy="841089"/>
                      </a:xfrm>
                      <a:prstGeom prst="can">
                        <a:avLst/>
                      </a:prstGeom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1" anchor="ctr"/>
                      <a:lstStyle/>
                      <a:p>
                        <a:pPr algn="ctr" defTabSz="912813" rtl="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he-IL" dirty="0">
                          <a:solidFill>
                            <a:srgbClr val="C00000"/>
                          </a:solidFill>
                        </a:endParaRPr>
                      </a:p>
                    </p:txBody>
                  </p:sp>
                  <p:sp>
                    <p:nvSpPr>
                      <p:cNvPr id="35" name="פחית 3">
                        <a:extLst>
                          <a:ext uri="{FF2B5EF4-FFF2-40B4-BE49-F238E27FC236}">
                            <a16:creationId xmlns:a16="http://schemas.microsoft.com/office/drawing/2014/main" id="{1D8A01C9-102E-4E37-8376-2C921B7E468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6200000">
                        <a:off x="3232459" y="4165473"/>
                        <a:ext cx="432513" cy="841089"/>
                      </a:xfrm>
                      <a:prstGeom prst="can">
                        <a:avLst/>
                      </a:prstGeom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1" anchor="ctr"/>
                      <a:lstStyle/>
                      <a:p>
                        <a:pPr algn="ctr" defTabSz="912813" rtl="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he-IL" dirty="0">
                          <a:solidFill>
                            <a:srgbClr val="C00000"/>
                          </a:solidFill>
                          <a:highlight>
                            <a:srgbClr val="A4E85B"/>
                          </a:highlight>
                        </a:endParaRPr>
                      </a:p>
                    </p:txBody>
                  </p:sp>
                  <p:sp>
                    <p:nvSpPr>
                      <p:cNvPr id="36" name="פחית 3">
                        <a:extLst>
                          <a:ext uri="{FF2B5EF4-FFF2-40B4-BE49-F238E27FC236}">
                            <a16:creationId xmlns:a16="http://schemas.microsoft.com/office/drawing/2014/main" id="{3BFF762A-A3DA-40C6-B612-B321114C9A7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6200000">
                        <a:off x="2500895" y="4165480"/>
                        <a:ext cx="432513" cy="841089"/>
                      </a:xfrm>
                      <a:prstGeom prst="can">
                        <a:avLst/>
                      </a:prstGeom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1" anchor="ctr"/>
                      <a:lstStyle/>
                      <a:p>
                        <a:pPr algn="ctr" defTabSz="912813" rtl="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he-IL" dirty="0">
                          <a:solidFill>
                            <a:srgbClr val="C00000"/>
                          </a:solidFill>
                        </a:endParaRPr>
                      </a:p>
                    </p:txBody>
                  </p:sp>
                  <p:sp>
                    <p:nvSpPr>
                      <p:cNvPr id="41" name="פחית 3"/>
                      <p:cNvSpPr/>
                      <p:nvPr/>
                    </p:nvSpPr>
                    <p:spPr bwMode="auto">
                      <a:xfrm rot="16200000">
                        <a:off x="1770897" y="4165480"/>
                        <a:ext cx="432513" cy="841089"/>
                      </a:xfrm>
                      <a:prstGeom prst="can">
                        <a:avLst/>
                      </a:prstGeom>
                      <a:solidFill>
                        <a:schemeClr val="accent5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1" anchor="ctr"/>
                      <a:lstStyle/>
                      <a:p>
                        <a:pPr algn="ctr" defTabSz="912813" rtl="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he-IL" dirty="0">
                          <a:solidFill>
                            <a:srgbClr val="C00000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8" name="Text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62279" y="4460077"/>
                      <a:ext cx="700199" cy="36463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he-IL" altLang="he-IL" sz="1000" b="1" dirty="0"/>
                        <a:t>כלל לא</a:t>
                      </a:r>
                      <a:br>
                        <a:rPr lang="en-US" altLang="he-IL" sz="1000" b="1" dirty="0"/>
                      </a:br>
                      <a:r>
                        <a:rPr lang="he-IL" altLang="he-IL" sz="1000" b="1" dirty="0"/>
                        <a:t>משתף</a:t>
                      </a:r>
                    </a:p>
                    <a:p>
                      <a:pPr algn="ctr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he-IL" altLang="he-IL" sz="1000" b="1" dirty="0"/>
                    </a:p>
                  </p:txBody>
                </p:sp>
                <p:sp>
                  <p:nvSpPr>
                    <p:cNvPr id="29" name="TextBox 27">
                      <a:extLst>
                        <a:ext uri="{FF2B5EF4-FFF2-40B4-BE49-F238E27FC236}">
                          <a16:creationId xmlns:a16="http://schemas.microsoft.com/office/drawing/2014/main" id="{58AB98B2-9E31-4A08-9440-FA751F115C81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353889" y="4458301"/>
                      <a:ext cx="752884" cy="26334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he-IL" altLang="he-IL" sz="1000" b="1" dirty="0">
                          <a:solidFill>
                            <a:srgbClr val="000000"/>
                          </a:solidFill>
                        </a:rPr>
                        <a:t>במידה</a:t>
                      </a:r>
                      <a:br>
                        <a:rPr lang="en-US" altLang="he-IL" sz="1000" b="1" dirty="0">
                          <a:solidFill>
                            <a:srgbClr val="000000"/>
                          </a:solidFill>
                        </a:rPr>
                      </a:br>
                      <a:r>
                        <a:rPr lang="he-IL" altLang="he-IL" sz="1000" b="1" dirty="0">
                          <a:solidFill>
                            <a:srgbClr val="000000"/>
                          </a:solidFill>
                        </a:rPr>
                        <a:t>מועטה</a:t>
                      </a:r>
                    </a:p>
                  </p:txBody>
                </p:sp>
                <p:sp>
                  <p:nvSpPr>
                    <p:cNvPr id="30" name="TextBox 27">
                      <a:extLst>
                        <a:ext uri="{FF2B5EF4-FFF2-40B4-BE49-F238E27FC236}">
                          <a16:creationId xmlns:a16="http://schemas.microsoft.com/office/drawing/2014/main" id="{1C913000-8A1F-4B02-8157-F5E837103692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116376" y="4446524"/>
                      <a:ext cx="752884" cy="26334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he-IL" altLang="he-IL" sz="1000" b="1" dirty="0">
                          <a:solidFill>
                            <a:srgbClr val="000000"/>
                          </a:solidFill>
                        </a:rPr>
                        <a:t>במידה</a:t>
                      </a:r>
                      <a:br>
                        <a:rPr lang="en-US" altLang="he-IL" sz="1000" b="1" dirty="0">
                          <a:solidFill>
                            <a:srgbClr val="000000"/>
                          </a:solidFill>
                        </a:rPr>
                      </a:br>
                      <a:r>
                        <a:rPr lang="he-IL" altLang="he-IL" sz="1000" b="1" dirty="0">
                          <a:solidFill>
                            <a:srgbClr val="000000"/>
                          </a:solidFill>
                        </a:rPr>
                        <a:t>חלקית</a:t>
                      </a:r>
                    </a:p>
                  </p:txBody>
                </p:sp>
                <p:sp>
                  <p:nvSpPr>
                    <p:cNvPr id="31" name="TextBox 27">
                      <a:extLst>
                        <a:ext uri="{FF2B5EF4-FFF2-40B4-BE49-F238E27FC236}">
                          <a16:creationId xmlns:a16="http://schemas.microsoft.com/office/drawing/2014/main" id="{CB104901-A165-4D52-9C40-6C8B6353330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847638" y="4446517"/>
                      <a:ext cx="752884" cy="26334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he-IL" altLang="he-IL" sz="1000" b="1" dirty="0">
                          <a:solidFill>
                            <a:srgbClr val="000000"/>
                          </a:solidFill>
                        </a:rPr>
                        <a:t>במידה</a:t>
                      </a:r>
                      <a:br>
                        <a:rPr lang="en-US" altLang="he-IL" sz="1000" b="1" dirty="0">
                          <a:solidFill>
                            <a:srgbClr val="000000"/>
                          </a:solidFill>
                        </a:rPr>
                      </a:br>
                      <a:r>
                        <a:rPr lang="he-IL" altLang="he-IL" sz="1000" b="1" dirty="0">
                          <a:solidFill>
                            <a:srgbClr val="000000"/>
                          </a:solidFill>
                        </a:rPr>
                        <a:t>רבה</a:t>
                      </a:r>
                    </a:p>
                  </p:txBody>
                </p:sp>
                <p:sp>
                  <p:nvSpPr>
                    <p:cNvPr id="32" name="TextBox 27">
                      <a:extLst>
                        <a:ext uri="{FF2B5EF4-FFF2-40B4-BE49-F238E27FC236}">
                          <a16:creationId xmlns:a16="http://schemas.microsoft.com/office/drawing/2014/main" id="{75C50C13-4D72-405B-8256-5203CC5E9A09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938730" y="4441304"/>
                      <a:ext cx="752884" cy="26334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algn="l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algn="ctr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he-IL" altLang="he-IL" sz="1000" b="1" dirty="0">
                          <a:solidFill>
                            <a:srgbClr val="000000"/>
                          </a:solidFill>
                        </a:rPr>
                        <a:t>לא יודע/ </a:t>
                      </a:r>
                    </a:p>
                    <a:p>
                      <a:pPr algn="ctr" defTabSz="912813" rt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he-IL" altLang="he-IL" sz="1000" b="1" dirty="0">
                          <a:solidFill>
                            <a:srgbClr val="000000"/>
                          </a:solidFill>
                        </a:rPr>
                        <a:t>לא בטוח</a:t>
                      </a:r>
                    </a:p>
                  </p:txBody>
                </p:sp>
              </p:grpSp>
            </p:grpSp>
            <p:sp>
              <p:nvSpPr>
                <p:cNvPr id="37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203165" y="5846685"/>
                  <a:ext cx="1116863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בהחלט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כן</a:t>
                  </a:r>
                </a:p>
              </p:txBody>
            </p:sp>
          </p:grpSp>
        </p:grp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3472" y="4289140"/>
              <a:ext cx="1116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מעוניין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שישתפו אותי</a:t>
              </a:r>
            </a:p>
          </p:txBody>
        </p:sp>
      </p:grpSp>
      <p:sp>
        <p:nvSpPr>
          <p:cNvPr id="39" name="סוגר מסולסל שמאלי 38"/>
          <p:cNvSpPr/>
          <p:nvPr/>
        </p:nvSpPr>
        <p:spPr>
          <a:xfrm rot="5400000">
            <a:off x="2920070" y="1788063"/>
            <a:ext cx="229295" cy="1769806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black"/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794479" y="710819"/>
            <a:ext cx="93422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8"/>
            <a:r>
              <a:rPr lang="he-IL" sz="1600" b="1" dirty="0"/>
              <a:t>קרוב לשליש מה- </a:t>
            </a:r>
            <a:r>
              <a:rPr lang="en-US" sz="1600" b="1" dirty="0"/>
              <a:t>CAREGIVERS</a:t>
            </a:r>
            <a:r>
              <a:rPr lang="he-IL" sz="1600" b="1" dirty="0"/>
              <a:t> מדווחים,</a:t>
            </a:r>
          </a:p>
          <a:p>
            <a:pPr algn="ctr" defTabSz="914308"/>
            <a:r>
              <a:rPr lang="he-IL" sz="1600" b="1" dirty="0"/>
              <a:t> שצוות הטיפול אינו משתף/כמעט שאינו משתף אותם בהתייעצויות לגבי המטופל שלהם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15365" y="2290453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%</a:t>
            </a:r>
            <a:r>
              <a:rPr lang="en-US" sz="1400" b="1" dirty="0"/>
              <a:t>29</a:t>
            </a:r>
            <a:endParaRPr lang="he-IL" sz="1400" b="1" dirty="0"/>
          </a:p>
        </p:txBody>
      </p:sp>
      <p:sp>
        <p:nvSpPr>
          <p:cNvPr id="43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7" name="מציין מיקום של כותרת תחתונה 6">
            <a:extLst>
              <a:ext uri="{FF2B5EF4-FFF2-40B4-BE49-F238E27FC236}">
                <a16:creationId xmlns:a16="http://schemas.microsoft.com/office/drawing/2014/main" id="{625CE80E-9CE2-4096-B2F0-293530346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821" y="6384482"/>
            <a:ext cx="3860800" cy="365125"/>
          </a:xfrm>
        </p:spPr>
        <p:txBody>
          <a:bodyPr/>
          <a:lstStyle/>
          <a:p>
            <a:pPr>
              <a:defRPr/>
            </a:pPr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CareGivers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Israel   </a:t>
            </a:r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</p:spTree>
    <p:extLst>
      <p:ext uri="{BB962C8B-B14F-4D97-AF65-F5344CB8AC3E}">
        <p14:creationId xmlns:p14="http://schemas.microsoft.com/office/powerpoint/2010/main" val="1272395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78564"/>
              </p:ext>
            </p:extLst>
          </p:nvPr>
        </p:nvGraphicFramePr>
        <p:xfrm>
          <a:off x="272775" y="2318287"/>
          <a:ext cx="10479006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506087" y="6088559"/>
            <a:ext cx="86859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באיזו מידה אתה מסכים/לא מסכים עם האמירה הבאה?</a:t>
            </a:r>
            <a:endParaRPr lang="en-US" sz="1100" dirty="0"/>
          </a:p>
          <a:p>
            <a:r>
              <a:rPr lang="he-IL" sz="1100" b="1" dirty="0"/>
              <a:t>    מערכת הבריאות בישראל לא תומכת מספיק באנשים כמוני, שמטפלים באופן קבוע בבן משפחה ? </a:t>
            </a:r>
          </a:p>
          <a:p>
            <a:pPr lvl="0"/>
            <a:r>
              <a:rPr lang="he-IL" sz="1100" b="1" dirty="0"/>
              <a:t>     (שאלה סגורה)</a:t>
            </a:r>
            <a:endParaRPr lang="en-US" sz="1100" dirty="0"/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24" name="סוגר מסולסל שמאלי 23"/>
          <p:cNvSpPr/>
          <p:nvPr/>
        </p:nvSpPr>
        <p:spPr>
          <a:xfrm rot="5400000">
            <a:off x="6416210" y="1066289"/>
            <a:ext cx="351316" cy="3384644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006600"/>
              </a:solidFill>
            </a:endParaRPr>
          </a:p>
        </p:txBody>
      </p:sp>
      <p:sp>
        <p:nvSpPr>
          <p:cNvPr id="46" name="מלבן 6"/>
          <p:cNvSpPr>
            <a:spLocks noChangeArrowheads="1"/>
          </p:cNvSpPr>
          <p:nvPr/>
        </p:nvSpPr>
        <p:spPr bwMode="auto">
          <a:xfrm>
            <a:off x="1028810" y="714069"/>
            <a:ext cx="8889889" cy="107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he-IL" sz="1600" b="1" dirty="0">
                <a:solidFill>
                  <a:prstClr val="black"/>
                </a:solidFill>
              </a:rPr>
              <a:t>כשני שליש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מסכימים עם האמירה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שמערכת הבריאות בישראל לא תומכת מספיק באלה המטפלים באופן קבוע ביקיריהם</a:t>
            </a:r>
            <a:endParaRPr lang="he-IL" sz="1600" b="1" dirty="0"/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</p:txBody>
      </p:sp>
      <p:grpSp>
        <p:nvGrpSpPr>
          <p:cNvPr id="2" name="קבוצה 2"/>
          <p:cNvGrpSpPr/>
          <p:nvPr/>
        </p:nvGrpSpPr>
        <p:grpSpPr>
          <a:xfrm>
            <a:off x="2892058" y="4504236"/>
            <a:ext cx="6674619" cy="692694"/>
            <a:chOff x="3730753" y="5709219"/>
            <a:chExt cx="6674619" cy="692694"/>
          </a:xfrm>
        </p:grpSpPr>
        <p:grpSp>
          <p:nvGrpSpPr>
            <p:cNvPr id="3" name="קבוצה 1"/>
            <p:cNvGrpSpPr/>
            <p:nvPr/>
          </p:nvGrpSpPr>
          <p:grpSpPr>
            <a:xfrm>
              <a:off x="3730753" y="5709219"/>
              <a:ext cx="6674619" cy="692694"/>
              <a:chOff x="3730753" y="5709219"/>
              <a:chExt cx="6674619" cy="692694"/>
            </a:xfrm>
          </p:grpSpPr>
          <p:sp>
            <p:nvSpPr>
              <p:cNvPr id="23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357422" y="5413926"/>
                <a:ext cx="657123" cy="1247710"/>
              </a:xfrm>
              <a:prstGeom prst="ca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" name="קבוצה 25">
                <a:extLst>
                  <a:ext uri="{FF2B5EF4-FFF2-40B4-BE49-F238E27FC236}">
                    <a16:creationId xmlns:a16="http://schemas.microsoft.com/office/drawing/2014/main" id="{BF304493-8C39-4DD3-9771-758A1EC976BB}"/>
                  </a:ext>
                </a:extLst>
              </p:cNvPr>
              <p:cNvGrpSpPr/>
              <p:nvPr/>
            </p:nvGrpSpPr>
            <p:grpSpPr>
              <a:xfrm>
                <a:off x="3730753" y="5710693"/>
                <a:ext cx="6674619" cy="691220"/>
                <a:chOff x="1566609" y="4369761"/>
                <a:chExt cx="4499402" cy="454955"/>
              </a:xfrm>
            </p:grpSpPr>
            <p:grpSp>
              <p:nvGrpSpPr>
                <p:cNvPr id="5" name="קבוצה 26">
                  <a:extLst>
                    <a:ext uri="{FF2B5EF4-FFF2-40B4-BE49-F238E27FC236}">
                      <a16:creationId xmlns:a16="http://schemas.microsoft.com/office/drawing/2014/main" id="{80984CA7-C587-4843-ACF4-2D1BC0E310A2}"/>
                    </a:ext>
                  </a:extLst>
                </p:cNvPr>
                <p:cNvGrpSpPr/>
                <p:nvPr/>
              </p:nvGrpSpPr>
              <p:grpSpPr>
                <a:xfrm>
                  <a:off x="1566609" y="4369761"/>
                  <a:ext cx="3767764" cy="433680"/>
                  <a:chOff x="1566609" y="4369761"/>
                  <a:chExt cx="3767764" cy="433680"/>
                </a:xfrm>
              </p:grpSpPr>
              <p:sp>
                <p:nvSpPr>
                  <p:cNvPr id="3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4697572" y="4166639"/>
                    <a:ext cx="432513" cy="841089"/>
                  </a:xfrm>
                  <a:prstGeom prst="can">
                    <a:avLst/>
                  </a:pr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4" name="פחית 3">
                    <a:extLst>
                      <a:ext uri="{FF2B5EF4-FFF2-40B4-BE49-F238E27FC236}">
                        <a16:creationId xmlns:a16="http://schemas.microsoft.com/office/drawing/2014/main" id="{F5AFDA98-7B9C-4912-BDD9-1B3AD582C55E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967862" y="4166640"/>
                    <a:ext cx="432513" cy="841089"/>
                  </a:xfrm>
                  <a:prstGeom prst="can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פחית 3">
                    <a:extLst>
                      <a:ext uri="{FF2B5EF4-FFF2-40B4-BE49-F238E27FC236}">
                        <a16:creationId xmlns:a16="http://schemas.microsoft.com/office/drawing/2014/main" id="{1D8A01C9-102E-4E37-8376-2C921B7E4688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232459" y="4165473"/>
                    <a:ext cx="432513" cy="841089"/>
                  </a:xfrm>
                  <a:prstGeom prst="can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  <a:highlight>
                        <a:srgbClr val="A4E85B"/>
                      </a:highlight>
                    </a:endParaRPr>
                  </a:p>
                </p:txBody>
              </p:sp>
              <p:sp>
                <p:nvSpPr>
                  <p:cNvPr id="36" name="פחית 3">
                    <a:extLst>
                      <a:ext uri="{FF2B5EF4-FFF2-40B4-BE49-F238E27FC236}">
                        <a16:creationId xmlns:a16="http://schemas.microsoft.com/office/drawing/2014/main" id="{3BFF762A-A3DA-40C6-B612-B321114C9A7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500895" y="4165480"/>
                    <a:ext cx="432513" cy="841089"/>
                  </a:xfrm>
                  <a:prstGeom prst="can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פחית 3"/>
                  <p:cNvSpPr/>
                  <p:nvPr/>
                </p:nvSpPr>
                <p:spPr bwMode="auto">
                  <a:xfrm rot="16200000">
                    <a:off x="1770897" y="4165480"/>
                    <a:ext cx="432513" cy="841089"/>
                  </a:xfrm>
                  <a:prstGeom prst="can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1662279" y="4460080"/>
                  <a:ext cx="700199" cy="364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כלל לא</a:t>
                  </a:r>
                  <a:br>
                    <a:rPr lang="en-US" altLang="he-IL" sz="1000" b="1" dirty="0"/>
                  </a:br>
                  <a:r>
                    <a:rPr lang="he-IL" altLang="he-IL" sz="1000" b="1" dirty="0"/>
                    <a:t>מסכים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he-IL" altLang="he-IL" sz="1000" b="1" dirty="0"/>
                </a:p>
              </p:txBody>
            </p:sp>
            <p:sp>
              <p:nvSpPr>
                <p:cNvPr id="29" name="TextBox 27">
                  <a:extLst>
                    <a:ext uri="{FF2B5EF4-FFF2-40B4-BE49-F238E27FC236}">
                      <a16:creationId xmlns:a16="http://schemas.microsoft.com/office/drawing/2014/main" id="{58AB98B2-9E31-4A08-9440-FA751F115C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3889" y="4458304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מסכים</a:t>
                  </a:r>
                </a:p>
              </p:txBody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1C913000-8A1F-4B02-8157-F5E8371036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6376" y="445551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ככה 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ככה</a:t>
                  </a: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CB104901-A165-4D52-9C40-6C8B635333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8812" y="4472424"/>
                  <a:ext cx="752884" cy="162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מסכים</a:t>
                  </a:r>
                </a:p>
              </p:txBody>
            </p:sp>
            <p:sp>
              <p:nvSpPr>
                <p:cNvPr id="32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13127" y="4441310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יודע/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בטוח</a:t>
                  </a:r>
                </a:p>
              </p:txBody>
            </p:sp>
          </p:grpSp>
        </p:grp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3165" y="5846685"/>
              <a:ext cx="1116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בהחלט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מסכים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14185" y="2279180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68%</a:t>
            </a:r>
          </a:p>
        </p:txBody>
      </p:sp>
      <p:sp>
        <p:nvSpPr>
          <p:cNvPr id="25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6072591-6328-45E5-B651-F6444CF9F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68" y="6369171"/>
            <a:ext cx="4114800" cy="365125"/>
          </a:xfrm>
        </p:spPr>
        <p:txBody>
          <a:bodyPr/>
          <a:lstStyle/>
          <a:p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CareGivers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Israel   </a:t>
            </a:r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7" name="תמונה 2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129CFD2F-80C1-43CA-B6E4-9E7A7F5093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9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78564"/>
              </p:ext>
            </p:extLst>
          </p:nvPr>
        </p:nvGraphicFramePr>
        <p:xfrm>
          <a:off x="272775" y="2318287"/>
          <a:ext cx="10479006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506087" y="6088559"/>
            <a:ext cx="86859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באיזו מידה אתה מסכים/לא מסכים עם האמירה הבאה</a:t>
            </a:r>
            <a:endParaRPr lang="en-US" sz="1100" dirty="0"/>
          </a:p>
          <a:p>
            <a:r>
              <a:rPr lang="he-IL" sz="1100" b="1" dirty="0"/>
              <a:t>    הרבה אנשים שאני מכיר, לא מבינים כמה מאמץ והקרבה צריך, כדי לטפל באופן קבוע בבן משפחה</a:t>
            </a:r>
            <a:r>
              <a:rPr lang="he-IL" sz="1100" dirty="0"/>
              <a:t>?</a:t>
            </a:r>
            <a:endParaRPr lang="he-IL" sz="1100" b="1" dirty="0"/>
          </a:p>
          <a:p>
            <a:pPr lvl="0"/>
            <a:r>
              <a:rPr lang="he-IL" sz="1100" b="1" dirty="0"/>
              <a:t>     (שאלה סגורה)</a:t>
            </a:r>
            <a:endParaRPr lang="en-US" sz="1100" dirty="0"/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24" name="סוגר מסולסל שמאלי 23"/>
          <p:cNvSpPr/>
          <p:nvPr/>
        </p:nvSpPr>
        <p:spPr>
          <a:xfrm rot="5400000">
            <a:off x="6416210" y="1066289"/>
            <a:ext cx="351316" cy="3384644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006600"/>
              </a:solidFill>
            </a:endParaRPr>
          </a:p>
        </p:txBody>
      </p:sp>
      <p:sp>
        <p:nvSpPr>
          <p:cNvPr id="46" name="מלבן 6"/>
          <p:cNvSpPr>
            <a:spLocks noChangeArrowheads="1"/>
          </p:cNvSpPr>
          <p:nvPr/>
        </p:nvSpPr>
        <p:spPr bwMode="auto">
          <a:xfrm>
            <a:off x="1090595" y="701712"/>
            <a:ext cx="8889889" cy="1077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he-IL" sz="1600" b="1" dirty="0">
                <a:solidFill>
                  <a:prstClr val="black"/>
                </a:solidFill>
              </a:rPr>
              <a:t>כשלושה מכל ארבעה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מסכימים עם האמירה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שהרבה אנשים שהם מכירים, לא מבינים כמה מאמץ והקרבה צריך כדי לטפל באופן קבוע בבן משפחה</a:t>
            </a:r>
            <a:endParaRPr lang="he-IL" sz="1600" b="1" dirty="0"/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</p:txBody>
      </p:sp>
      <p:grpSp>
        <p:nvGrpSpPr>
          <p:cNvPr id="2" name="קבוצה 2"/>
          <p:cNvGrpSpPr/>
          <p:nvPr/>
        </p:nvGrpSpPr>
        <p:grpSpPr>
          <a:xfrm>
            <a:off x="2892058" y="4504236"/>
            <a:ext cx="6674619" cy="692694"/>
            <a:chOff x="3730753" y="5709219"/>
            <a:chExt cx="6674619" cy="692694"/>
          </a:xfrm>
        </p:grpSpPr>
        <p:grpSp>
          <p:nvGrpSpPr>
            <p:cNvPr id="3" name="קבוצה 1"/>
            <p:cNvGrpSpPr/>
            <p:nvPr/>
          </p:nvGrpSpPr>
          <p:grpSpPr>
            <a:xfrm>
              <a:off x="3730753" y="5709219"/>
              <a:ext cx="6674619" cy="692694"/>
              <a:chOff x="3730753" y="5709219"/>
              <a:chExt cx="6674619" cy="692694"/>
            </a:xfrm>
          </p:grpSpPr>
          <p:sp>
            <p:nvSpPr>
              <p:cNvPr id="23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357422" y="5413926"/>
                <a:ext cx="657123" cy="1247710"/>
              </a:xfrm>
              <a:prstGeom prst="ca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" name="קבוצה 25">
                <a:extLst>
                  <a:ext uri="{FF2B5EF4-FFF2-40B4-BE49-F238E27FC236}">
                    <a16:creationId xmlns:a16="http://schemas.microsoft.com/office/drawing/2014/main" id="{BF304493-8C39-4DD3-9771-758A1EC976BB}"/>
                  </a:ext>
                </a:extLst>
              </p:cNvPr>
              <p:cNvGrpSpPr/>
              <p:nvPr/>
            </p:nvGrpSpPr>
            <p:grpSpPr>
              <a:xfrm>
                <a:off x="3730753" y="5710693"/>
                <a:ext cx="6674619" cy="691220"/>
                <a:chOff x="1566609" y="4369761"/>
                <a:chExt cx="4499402" cy="454955"/>
              </a:xfrm>
            </p:grpSpPr>
            <p:grpSp>
              <p:nvGrpSpPr>
                <p:cNvPr id="5" name="קבוצה 26">
                  <a:extLst>
                    <a:ext uri="{FF2B5EF4-FFF2-40B4-BE49-F238E27FC236}">
                      <a16:creationId xmlns:a16="http://schemas.microsoft.com/office/drawing/2014/main" id="{80984CA7-C587-4843-ACF4-2D1BC0E310A2}"/>
                    </a:ext>
                  </a:extLst>
                </p:cNvPr>
                <p:cNvGrpSpPr/>
                <p:nvPr/>
              </p:nvGrpSpPr>
              <p:grpSpPr>
                <a:xfrm>
                  <a:off x="1566609" y="4369761"/>
                  <a:ext cx="3767764" cy="433680"/>
                  <a:chOff x="1566609" y="4369761"/>
                  <a:chExt cx="3767764" cy="433680"/>
                </a:xfrm>
              </p:grpSpPr>
              <p:sp>
                <p:nvSpPr>
                  <p:cNvPr id="3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4697572" y="4166639"/>
                    <a:ext cx="432513" cy="841089"/>
                  </a:xfrm>
                  <a:prstGeom prst="can">
                    <a:avLst/>
                  </a:pr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4" name="פחית 3">
                    <a:extLst>
                      <a:ext uri="{FF2B5EF4-FFF2-40B4-BE49-F238E27FC236}">
                        <a16:creationId xmlns:a16="http://schemas.microsoft.com/office/drawing/2014/main" id="{F5AFDA98-7B9C-4912-BDD9-1B3AD582C55E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967862" y="4166640"/>
                    <a:ext cx="432513" cy="841089"/>
                  </a:xfrm>
                  <a:prstGeom prst="can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פחית 3">
                    <a:extLst>
                      <a:ext uri="{FF2B5EF4-FFF2-40B4-BE49-F238E27FC236}">
                        <a16:creationId xmlns:a16="http://schemas.microsoft.com/office/drawing/2014/main" id="{1D8A01C9-102E-4E37-8376-2C921B7E4688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232459" y="4165473"/>
                    <a:ext cx="432513" cy="841089"/>
                  </a:xfrm>
                  <a:prstGeom prst="can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  <a:highlight>
                        <a:srgbClr val="A4E85B"/>
                      </a:highlight>
                    </a:endParaRPr>
                  </a:p>
                </p:txBody>
              </p:sp>
              <p:sp>
                <p:nvSpPr>
                  <p:cNvPr id="36" name="פחית 3">
                    <a:extLst>
                      <a:ext uri="{FF2B5EF4-FFF2-40B4-BE49-F238E27FC236}">
                        <a16:creationId xmlns:a16="http://schemas.microsoft.com/office/drawing/2014/main" id="{3BFF762A-A3DA-40C6-B612-B321114C9A7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500895" y="4165480"/>
                    <a:ext cx="432513" cy="841089"/>
                  </a:xfrm>
                  <a:prstGeom prst="can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פחית 3"/>
                  <p:cNvSpPr/>
                  <p:nvPr/>
                </p:nvSpPr>
                <p:spPr bwMode="auto">
                  <a:xfrm rot="16200000">
                    <a:off x="1770897" y="4165480"/>
                    <a:ext cx="432513" cy="841089"/>
                  </a:xfrm>
                  <a:prstGeom prst="can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1662279" y="4460080"/>
                  <a:ext cx="700199" cy="364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כלל לא</a:t>
                  </a:r>
                  <a:br>
                    <a:rPr lang="en-US" altLang="he-IL" sz="1000" b="1" dirty="0"/>
                  </a:br>
                  <a:r>
                    <a:rPr lang="he-IL" altLang="he-IL" sz="1000" b="1" dirty="0"/>
                    <a:t>מסכים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he-IL" altLang="he-IL" sz="1000" b="1" dirty="0"/>
                </a:p>
              </p:txBody>
            </p:sp>
            <p:sp>
              <p:nvSpPr>
                <p:cNvPr id="29" name="TextBox 27">
                  <a:extLst>
                    <a:ext uri="{FF2B5EF4-FFF2-40B4-BE49-F238E27FC236}">
                      <a16:creationId xmlns:a16="http://schemas.microsoft.com/office/drawing/2014/main" id="{58AB98B2-9E31-4A08-9440-FA751F115C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3889" y="4458304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מסכים</a:t>
                  </a:r>
                </a:p>
              </p:txBody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1C913000-8A1F-4B02-8157-F5E8371036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6376" y="445551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ככה 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ככה</a:t>
                  </a: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CB104901-A165-4D52-9C40-6C8B635333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8812" y="4472424"/>
                  <a:ext cx="752884" cy="1620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מסכים</a:t>
                  </a:r>
                </a:p>
              </p:txBody>
            </p:sp>
            <p:sp>
              <p:nvSpPr>
                <p:cNvPr id="32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13127" y="4441310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יודע/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בטוח</a:t>
                  </a:r>
                </a:p>
              </p:txBody>
            </p:sp>
          </p:grpSp>
        </p:grp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3165" y="5846685"/>
              <a:ext cx="1116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בהחלט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מסכים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14185" y="2279180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73%</a:t>
            </a:r>
          </a:p>
        </p:txBody>
      </p:sp>
      <p:sp>
        <p:nvSpPr>
          <p:cNvPr id="25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9952E76-7834-41A4-BAE7-E2245CF9F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869" y="6387166"/>
            <a:ext cx="4114800" cy="365125"/>
          </a:xfrm>
        </p:spPr>
        <p:txBody>
          <a:bodyPr/>
          <a:lstStyle/>
          <a:p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CareGivers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Israel   </a:t>
            </a:r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7" name="תמונה 2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7E183217-924D-4A49-BBA1-BA88E35479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9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7626"/>
              </p:ext>
            </p:extLst>
          </p:nvPr>
        </p:nvGraphicFramePr>
        <p:xfrm>
          <a:off x="1802969" y="1558277"/>
          <a:ext cx="10628242" cy="462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סמן באיזו מידה כל אחד מהם נכון/לא נכון לגביך?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1" name="מלבן מעוגל 6">
            <a:extLst>
              <a:ext uri="{FF2B5EF4-FFF2-40B4-BE49-F238E27FC236}">
                <a16:creationId xmlns:a16="http://schemas.microsoft.com/office/drawing/2014/main" id="{2DA387FB-AC8A-48A5-BBEF-F5558911C749}"/>
              </a:ext>
            </a:extLst>
          </p:cNvPr>
          <p:cNvSpPr/>
          <p:nvPr/>
        </p:nvSpPr>
        <p:spPr>
          <a:xfrm>
            <a:off x="477673" y="2797358"/>
            <a:ext cx="2361063" cy="628229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3422268" y="4251011"/>
            <a:ext cx="6997647" cy="447183"/>
            <a:chOff x="5808504" y="5843927"/>
            <a:chExt cx="4341775" cy="447183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08504" y="5844137"/>
              <a:ext cx="4341775" cy="446973"/>
              <a:chOff x="5333391" y="4364044"/>
              <a:chExt cx="4341775" cy="446973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33391" y="4369768"/>
                <a:ext cx="4341775" cy="437756"/>
                <a:chOff x="5333391" y="4369768"/>
                <a:chExt cx="4341775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A4E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37679" y="4165480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13233" y="4378861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מאד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נכון לגבי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23899" y="4402424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די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06322" y="4410907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 ככה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כלל 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58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כשני שליש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שמתן העזרה דורש מהם לקבל החלטות בעלות אופי רפואי לגבי יקיריהם</a:t>
            </a:r>
          </a:p>
        </p:txBody>
      </p:sp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68240" y="2839511"/>
            <a:ext cx="313898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מתן העזרה דורש ממני </a:t>
            </a:r>
            <a:br>
              <a:rPr kumimoji="0" 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לקבל החלטות בקשר לטיפול </a:t>
            </a:r>
            <a:br>
              <a:rPr kumimoji="0" 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(בחירת הרופא, דרכי הטיפול, מקום הטיפול)</a:t>
            </a:r>
            <a:endParaRPr kumimoji="0" lang="he-I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סוגר מסולסל שמאלי 21"/>
          <p:cNvSpPr/>
          <p:nvPr/>
        </p:nvSpPr>
        <p:spPr>
          <a:xfrm rot="5400000">
            <a:off x="5366361" y="95948"/>
            <a:ext cx="531839" cy="4870663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4043731" y="1961546"/>
            <a:ext cx="18708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C00000"/>
                </a:solidFill>
              </a:rPr>
              <a:t>69%  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8AE947C-7998-4E27-AFDE-C79E89F83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5" name="תמונה 24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21E6DE05-7BB9-4EC3-8B71-46169C5300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7626"/>
              </p:ext>
            </p:extLst>
          </p:nvPr>
        </p:nvGraphicFramePr>
        <p:xfrm>
          <a:off x="1761465" y="718017"/>
          <a:ext cx="10628242" cy="462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סמן באיזו מידה כל אחד מהם נכון/לא נכון לגביך?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0" name="מלבן מעוגל 6">
            <a:extLst>
              <a:ext uri="{FF2B5EF4-FFF2-40B4-BE49-F238E27FC236}">
                <a16:creationId xmlns:a16="http://schemas.microsoft.com/office/drawing/2014/main" id="{9930E7EB-851B-4218-9FD2-FCFA6B11432C}"/>
              </a:ext>
            </a:extLst>
          </p:cNvPr>
          <p:cNvSpPr/>
          <p:nvPr/>
        </p:nvSpPr>
        <p:spPr>
          <a:xfrm>
            <a:off x="383320" y="2795026"/>
            <a:ext cx="2397503" cy="726096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algn="ctr" defTabSz="914308"/>
            <a:r>
              <a:rPr lang="he-IL" sz="1000" b="1" dirty="0">
                <a:solidFill>
                  <a:schemeClr val="tx1"/>
                </a:solidFill>
              </a:rPr>
              <a:t>מתן העזרה משפיע לרעה על מצב הרוח שלי (גורם לי למתח, כעס, עצב </a:t>
            </a:r>
            <a:r>
              <a:rPr lang="he-IL" sz="1000" b="1" dirty="0" err="1">
                <a:solidFill>
                  <a:schemeClr val="tx1"/>
                </a:solidFill>
              </a:rPr>
              <a:t>וכו</a:t>
            </a:r>
            <a:r>
              <a:rPr lang="he-IL" sz="1000" b="1" dirty="0">
                <a:solidFill>
                  <a:schemeClr val="tx1"/>
                </a:solidFill>
              </a:rPr>
              <a:t>')</a:t>
            </a:r>
          </a:p>
        </p:txBody>
      </p:sp>
      <p:grpSp>
        <p:nvGrpSpPr>
          <p:cNvPr id="2" name="קבוצה 82"/>
          <p:cNvGrpSpPr/>
          <p:nvPr/>
        </p:nvGrpSpPr>
        <p:grpSpPr>
          <a:xfrm>
            <a:off x="3406264" y="4080649"/>
            <a:ext cx="6922697" cy="447183"/>
            <a:chOff x="5855008" y="5843927"/>
            <a:chExt cx="4295271" cy="447183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55008" y="5844137"/>
              <a:ext cx="4295271" cy="446973"/>
              <a:chOff x="5379895" y="4364044"/>
              <a:chExt cx="4295271" cy="446973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79895" y="4369768"/>
                <a:ext cx="4295271" cy="437756"/>
                <a:chOff x="5379895" y="4369768"/>
                <a:chExt cx="4295271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A4E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84183" y="4165481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13233" y="4378861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מאד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נכון לגבי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23899" y="4372444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די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06322" y="4410907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 ככה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כלל 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58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כשני שליש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קיימת השפעה של הטיפול </a:t>
            </a:r>
            <a:r>
              <a:rPr lang="he-IL" sz="1600" b="1" dirty="0" err="1">
                <a:solidFill>
                  <a:prstClr val="black"/>
                </a:solidFill>
              </a:rPr>
              <a:t>ביקירהם</a:t>
            </a:r>
            <a:r>
              <a:rPr lang="he-IL" sz="1600" b="1" dirty="0">
                <a:solidFill>
                  <a:prstClr val="black"/>
                </a:solidFill>
              </a:rPr>
              <a:t> על מצב רוחם</a:t>
            </a:r>
          </a:p>
        </p:txBody>
      </p:sp>
      <p:sp>
        <p:nvSpPr>
          <p:cNvPr id="26" name="סוגר מסולסל שמאלי 25"/>
          <p:cNvSpPr/>
          <p:nvPr/>
        </p:nvSpPr>
        <p:spPr>
          <a:xfrm rot="5400000">
            <a:off x="5350984" y="342381"/>
            <a:ext cx="572523" cy="4588880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TextBox 21"/>
          <p:cNvSpPr txBox="1"/>
          <p:nvPr/>
        </p:nvSpPr>
        <p:spPr>
          <a:xfrm>
            <a:off x="4043731" y="1961546"/>
            <a:ext cx="18708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C00000"/>
                </a:solidFill>
              </a:rPr>
              <a:t>65%  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2C81FC8-7E5F-4949-B16B-9BD25747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4" name="תמונה 23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2667F2B2-4884-452D-8C6E-93F82D33B2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002596"/>
              </p:ext>
            </p:extLst>
          </p:nvPr>
        </p:nvGraphicFramePr>
        <p:xfrm>
          <a:off x="2025390" y="2645671"/>
          <a:ext cx="10628242" cy="462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סמן באיזו מידה כל אחד מהם נכון/לא נכון לגביך?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2" name="מלבן מעוגל 6">
            <a:extLst>
              <a:ext uri="{FF2B5EF4-FFF2-40B4-BE49-F238E27FC236}">
                <a16:creationId xmlns:a16="http://schemas.microsoft.com/office/drawing/2014/main" id="{BE21D4E8-DA80-485B-AF25-31092B921B7D}"/>
              </a:ext>
            </a:extLst>
          </p:cNvPr>
          <p:cNvSpPr/>
          <p:nvPr/>
        </p:nvSpPr>
        <p:spPr>
          <a:xfrm>
            <a:off x="350229" y="2923032"/>
            <a:ext cx="2429301" cy="5760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3570549" y="4065659"/>
            <a:ext cx="6997647" cy="447602"/>
            <a:chOff x="5808504" y="5843927"/>
            <a:chExt cx="4341775" cy="447602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08504" y="5844137"/>
              <a:ext cx="4341775" cy="447392"/>
              <a:chOff x="5333391" y="4364044"/>
              <a:chExt cx="4341775" cy="447392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33391" y="4369768"/>
                <a:ext cx="4341775" cy="437756"/>
                <a:chOff x="5333391" y="4369768"/>
                <a:chExt cx="4341775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A4E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37679" y="4165480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33017" y="4411326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מאד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נכון לגבי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4336" y="43788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די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8765" y="43692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 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כלל 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64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כ- 64%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כי מתן העזרה מגביל את החיים החברתיים שלהם</a:t>
            </a:r>
          </a:p>
        </p:txBody>
      </p:sp>
      <p:sp>
        <p:nvSpPr>
          <p:cNvPr id="174081" name="Rectangle 1"/>
          <p:cNvSpPr>
            <a:spLocks noChangeArrowheads="1"/>
          </p:cNvSpPr>
          <p:nvPr/>
        </p:nvSpPr>
        <p:spPr bwMode="auto">
          <a:xfrm>
            <a:off x="259868" y="3022545"/>
            <a:ext cx="25248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he-IL" sz="1000" b="1" dirty="0"/>
              <a:t>מתן העזרה מגביל את החיים החברתיים שלי, ואת שעות הפנאי שלי/התחביבים שלי</a:t>
            </a:r>
            <a:endParaRPr kumimoji="0" lang="he-I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סוגר מסולסל שמאלי 21"/>
          <p:cNvSpPr/>
          <p:nvPr/>
        </p:nvSpPr>
        <p:spPr>
          <a:xfrm rot="5400000">
            <a:off x="5464880" y="456227"/>
            <a:ext cx="572473" cy="436113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4043731" y="1961546"/>
            <a:ext cx="18708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C00000"/>
                </a:solidFill>
              </a:rPr>
              <a:t>64%  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D6B9DFC-D83A-47F3-BE15-A0CBD6BFE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5" name="תמונה 24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793994DB-B8E9-4251-ABCF-B6F169170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002596"/>
              </p:ext>
            </p:extLst>
          </p:nvPr>
        </p:nvGraphicFramePr>
        <p:xfrm>
          <a:off x="1802969" y="1558277"/>
          <a:ext cx="10628242" cy="462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סמן באיזו מידה כל אחד מהם נכון/לא נכון לגביך?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1" name="מלבן מעוגל 6">
            <a:extLst>
              <a:ext uri="{FF2B5EF4-FFF2-40B4-BE49-F238E27FC236}">
                <a16:creationId xmlns:a16="http://schemas.microsoft.com/office/drawing/2014/main" id="{2DA387FB-AC8A-48A5-BBEF-F5558911C749}"/>
              </a:ext>
            </a:extLst>
          </p:cNvPr>
          <p:cNvSpPr/>
          <p:nvPr/>
        </p:nvSpPr>
        <p:spPr>
          <a:xfrm>
            <a:off x="477673" y="2797358"/>
            <a:ext cx="2361063" cy="628229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3298701" y="4115087"/>
            <a:ext cx="6997647" cy="447602"/>
            <a:chOff x="5808504" y="5843927"/>
            <a:chExt cx="4341775" cy="447602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08504" y="5844137"/>
              <a:ext cx="4341775" cy="447392"/>
              <a:chOff x="5333391" y="4364044"/>
              <a:chExt cx="4341775" cy="447392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33391" y="4369768"/>
                <a:ext cx="4341775" cy="437756"/>
                <a:chOff x="5333391" y="4369768"/>
                <a:chExt cx="4341775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A4E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37679" y="4165480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33017" y="4411326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מאד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נכון לגבי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4336" y="43788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די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8765" y="43692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 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כלל 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62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כ- 42%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כי מתן העזרה דורש מהם לבצע פעולות רפואיות</a:t>
            </a:r>
          </a:p>
        </p:txBody>
      </p:sp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68240" y="2839511"/>
            <a:ext cx="313898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he-IL" sz="1000" b="1" dirty="0"/>
              <a:t>מתן העזרה דורש ממני לבצע פעולות רפואיות,</a:t>
            </a:r>
            <a:br>
              <a:rPr lang="en-US" sz="1000" b="1" dirty="0"/>
            </a:br>
            <a:r>
              <a:rPr lang="he-IL" sz="1000" b="1" dirty="0"/>
              <a:t>לדוגמא: זריקות, חבישה, ניטור מדדים,</a:t>
            </a:r>
            <a:br>
              <a:rPr lang="en-US" sz="1000" b="1" dirty="0"/>
            </a:br>
            <a:r>
              <a:rPr lang="he-IL" sz="1000" b="1" dirty="0"/>
              <a:t>מתן תרופות </a:t>
            </a:r>
            <a:r>
              <a:rPr lang="he-IL" sz="1000" b="1" dirty="0" err="1"/>
              <a:t>וכו</a:t>
            </a:r>
            <a:r>
              <a:rPr lang="he-IL" sz="1000" b="1" dirty="0"/>
              <a:t>'</a:t>
            </a:r>
            <a:endParaRPr lang="en-US" sz="1000" dirty="0"/>
          </a:p>
        </p:txBody>
      </p:sp>
      <p:sp>
        <p:nvSpPr>
          <p:cNvPr id="22" name="סוגר מסולסל שמאלי 21"/>
          <p:cNvSpPr/>
          <p:nvPr/>
        </p:nvSpPr>
        <p:spPr>
          <a:xfrm rot="5400000">
            <a:off x="4496155" y="1102575"/>
            <a:ext cx="446797" cy="2942769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TextBox 23"/>
          <p:cNvSpPr txBox="1"/>
          <p:nvPr/>
        </p:nvSpPr>
        <p:spPr>
          <a:xfrm>
            <a:off x="3204291" y="1961546"/>
            <a:ext cx="18708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C00000"/>
                </a:solidFill>
              </a:rPr>
              <a:t>42%  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1B0A1D5-D863-44D3-9E48-A6E950EC8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5" name="תמונה 24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E6106AB4-1CB7-42C7-91A7-005A61CD8A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002596"/>
              </p:ext>
            </p:extLst>
          </p:nvPr>
        </p:nvGraphicFramePr>
        <p:xfrm>
          <a:off x="1786180" y="742731"/>
          <a:ext cx="10628242" cy="462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סמן באיזו מידה כל אחד מהם נכון/לא נכון לגביך?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0" name="מלבן מעוגל 6">
            <a:extLst>
              <a:ext uri="{FF2B5EF4-FFF2-40B4-BE49-F238E27FC236}">
                <a16:creationId xmlns:a16="http://schemas.microsoft.com/office/drawing/2014/main" id="{9930E7EB-851B-4218-9FD2-FCFA6B11432C}"/>
              </a:ext>
            </a:extLst>
          </p:cNvPr>
          <p:cNvSpPr/>
          <p:nvPr/>
        </p:nvSpPr>
        <p:spPr>
          <a:xfrm>
            <a:off x="383320" y="2856810"/>
            <a:ext cx="2301969" cy="630562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lvl="0" algn="ctr"/>
            <a:r>
              <a:rPr lang="he-IL" sz="1000" b="1" dirty="0">
                <a:solidFill>
                  <a:schemeClr val="tx1"/>
                </a:solidFill>
              </a:rPr>
              <a:t>מתן העזרה דורש ממני מאמץ גופני רב</a:t>
            </a:r>
            <a:endParaRPr lang="en-US" sz="1000" dirty="0">
              <a:solidFill>
                <a:schemeClr val="tx1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3385198" y="4263367"/>
            <a:ext cx="6997647" cy="447602"/>
            <a:chOff x="5808504" y="5843927"/>
            <a:chExt cx="4341775" cy="447602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08504" y="5844137"/>
              <a:ext cx="4341775" cy="447392"/>
              <a:chOff x="5333391" y="4364044"/>
              <a:chExt cx="4341775" cy="447392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33391" y="4369768"/>
                <a:ext cx="4341775" cy="437756"/>
                <a:chOff x="5333391" y="4369768"/>
                <a:chExt cx="4341775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A4E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37679" y="4165480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33017" y="4411326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מאד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נכון לגבי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4336" y="43788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די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8765" y="43692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 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כלל 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62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כ- 58%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 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כי מתן העזרה דורש מהם מאמץ גופני רב</a:t>
            </a:r>
          </a:p>
        </p:txBody>
      </p:sp>
      <p:sp>
        <p:nvSpPr>
          <p:cNvPr id="21" name="סוגר מסולסל שמאלי 20"/>
          <p:cNvSpPr/>
          <p:nvPr/>
        </p:nvSpPr>
        <p:spPr>
          <a:xfrm rot="5400000">
            <a:off x="5088519" y="510210"/>
            <a:ext cx="506249" cy="4186952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TextBox 21"/>
          <p:cNvSpPr txBox="1"/>
          <p:nvPr/>
        </p:nvSpPr>
        <p:spPr>
          <a:xfrm>
            <a:off x="3803891" y="2006516"/>
            <a:ext cx="18708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C00000"/>
                </a:solidFill>
              </a:rPr>
              <a:t>58%  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26751FD-346C-4805-909B-CFDE1B6DE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4" name="תמונה 23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F343EF18-7BAD-45F1-8FA0-A464D63450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002596"/>
              </p:ext>
            </p:extLst>
          </p:nvPr>
        </p:nvGraphicFramePr>
        <p:xfrm>
          <a:off x="1914180" y="2489875"/>
          <a:ext cx="10628242" cy="462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סמן באיזו מידה כל אחד מהם נכון/לא נכון לגביך?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2" name="מלבן מעוגל 6">
            <a:extLst>
              <a:ext uri="{FF2B5EF4-FFF2-40B4-BE49-F238E27FC236}">
                <a16:creationId xmlns:a16="http://schemas.microsoft.com/office/drawing/2014/main" id="{BE21D4E8-DA80-485B-AF25-31092B921B7D}"/>
              </a:ext>
            </a:extLst>
          </p:cNvPr>
          <p:cNvSpPr/>
          <p:nvPr/>
        </p:nvSpPr>
        <p:spPr>
          <a:xfrm>
            <a:off x="412013" y="2811821"/>
            <a:ext cx="2429301" cy="5760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3459339" y="4189227"/>
            <a:ext cx="6997647" cy="447602"/>
            <a:chOff x="5808504" y="5843927"/>
            <a:chExt cx="4341775" cy="447602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08504" y="5844137"/>
              <a:ext cx="4341775" cy="447392"/>
              <a:chOff x="5333391" y="4364044"/>
              <a:chExt cx="4341775" cy="447392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33391" y="4369768"/>
                <a:ext cx="4341775" cy="437756"/>
                <a:chOff x="5333391" y="4369768"/>
                <a:chExt cx="4341775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A4E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37679" y="4165480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33017" y="4411326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מאד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נכון לגבי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4336" y="43788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די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05657" y="43788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 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כלל 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899410" y="740853"/>
            <a:ext cx="9612055" cy="64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כ- 50%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כי מתן העזרה מעורר מתח ויוצר מתיחות ביחסים בין בני המשפחה</a:t>
            </a:r>
          </a:p>
        </p:txBody>
      </p:sp>
      <p:sp>
        <p:nvSpPr>
          <p:cNvPr id="174081" name="Rectangle 1"/>
          <p:cNvSpPr>
            <a:spLocks noChangeArrowheads="1"/>
          </p:cNvSpPr>
          <p:nvPr/>
        </p:nvSpPr>
        <p:spPr bwMode="auto">
          <a:xfrm>
            <a:off x="321652" y="2898977"/>
            <a:ext cx="25248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he-IL" sz="1000" b="1" dirty="0"/>
              <a:t>מתן העזרה מעורר מתח ויוצר מתיחות ביחסים בין בני המשפחה שלי</a:t>
            </a:r>
            <a:endParaRPr lang="en-US" sz="1000" dirty="0"/>
          </a:p>
        </p:txBody>
      </p:sp>
      <p:sp>
        <p:nvSpPr>
          <p:cNvPr id="22" name="סוגר מסולסל שמאלי 21"/>
          <p:cNvSpPr/>
          <p:nvPr/>
        </p:nvSpPr>
        <p:spPr>
          <a:xfrm rot="5400000">
            <a:off x="4889410" y="709320"/>
            <a:ext cx="461261" cy="3743746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3594031" y="2006516"/>
            <a:ext cx="18708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C00000"/>
                </a:solidFill>
              </a:rPr>
              <a:t>50%  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F19AF76-A3EE-4F7E-BA0D-3E545E022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5" name="תמונה 24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C103C38B-F670-4A7C-B1A5-0B6610DFF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002596"/>
              </p:ext>
            </p:extLst>
          </p:nvPr>
        </p:nvGraphicFramePr>
        <p:xfrm>
          <a:off x="1802969" y="1570634"/>
          <a:ext cx="10628242" cy="462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סמן באיזו מידה כל אחד מהם נכון/לא נכון לגביך?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1" name="מלבן מעוגל 6">
            <a:extLst>
              <a:ext uri="{FF2B5EF4-FFF2-40B4-BE49-F238E27FC236}">
                <a16:creationId xmlns:a16="http://schemas.microsoft.com/office/drawing/2014/main" id="{2DA387FB-AC8A-48A5-BBEF-F5558911C749}"/>
              </a:ext>
            </a:extLst>
          </p:cNvPr>
          <p:cNvSpPr/>
          <p:nvPr/>
        </p:nvSpPr>
        <p:spPr>
          <a:xfrm>
            <a:off x="477673" y="2797358"/>
            <a:ext cx="2361063" cy="628229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3471695" y="3954448"/>
            <a:ext cx="6997647" cy="447602"/>
            <a:chOff x="5808504" y="5843927"/>
            <a:chExt cx="4341775" cy="447602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08504" y="5844137"/>
              <a:ext cx="4341775" cy="447392"/>
              <a:chOff x="5333391" y="4364044"/>
              <a:chExt cx="4341775" cy="447392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33391" y="4369768"/>
                <a:ext cx="4341775" cy="437756"/>
                <a:chOff x="5333391" y="4369768"/>
                <a:chExt cx="4341775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A4E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37679" y="4165480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33017" y="4411326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מאד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נכון לגבי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4336" y="43788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די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15369" y="4392885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 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כלל 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62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קרוב למחצית 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כי מתן העזרה מעמיס עליהם כלכלית</a:t>
            </a:r>
          </a:p>
        </p:txBody>
      </p:sp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68240" y="2993399"/>
            <a:ext cx="313898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he-IL" sz="1000" b="1" dirty="0"/>
              <a:t>מתן העזרה מעמיס עלי כלכלית</a:t>
            </a:r>
            <a:endParaRPr lang="en-US" sz="1000" dirty="0"/>
          </a:p>
        </p:txBody>
      </p:sp>
      <p:sp>
        <p:nvSpPr>
          <p:cNvPr id="22" name="סוגר מסולסל שמאלי 21"/>
          <p:cNvSpPr/>
          <p:nvPr/>
        </p:nvSpPr>
        <p:spPr>
          <a:xfrm rot="5400000">
            <a:off x="4735997" y="862734"/>
            <a:ext cx="446797" cy="3422455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3429141" y="2006516"/>
            <a:ext cx="18708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C00000"/>
                </a:solidFill>
              </a:rPr>
              <a:t>47%  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B7B8961-F554-4A9D-8E2F-E76E3835B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5" name="תמונה 24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DCB893EC-3BAE-4EDA-A9C5-93E852E313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002596"/>
              </p:ext>
            </p:extLst>
          </p:nvPr>
        </p:nvGraphicFramePr>
        <p:xfrm>
          <a:off x="1840039" y="619164"/>
          <a:ext cx="10628242" cy="462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סמן באיזו מידה כל אחד מהם נכון/לא נכון לגביך?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0" name="מלבן מעוגל 6">
            <a:extLst>
              <a:ext uri="{FF2B5EF4-FFF2-40B4-BE49-F238E27FC236}">
                <a16:creationId xmlns:a16="http://schemas.microsoft.com/office/drawing/2014/main" id="{9930E7EB-851B-4218-9FD2-FCFA6B11432C}"/>
              </a:ext>
            </a:extLst>
          </p:cNvPr>
          <p:cNvSpPr/>
          <p:nvPr/>
        </p:nvSpPr>
        <p:spPr>
          <a:xfrm>
            <a:off x="494530" y="2770312"/>
            <a:ext cx="2301969" cy="630562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lvl="0" algn="ctr"/>
            <a:r>
              <a:rPr lang="he-IL" sz="1000" b="1" dirty="0">
                <a:solidFill>
                  <a:schemeClr val="tx1"/>
                </a:solidFill>
              </a:rPr>
              <a:t>מתן העזרה פוגע במצבי הבריאותי</a:t>
            </a:r>
            <a:endParaRPr lang="en-US" sz="1000" dirty="0">
              <a:solidFill>
                <a:schemeClr val="tx1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3459339" y="3942092"/>
            <a:ext cx="6997647" cy="447602"/>
            <a:chOff x="5808504" y="5843927"/>
            <a:chExt cx="4341775" cy="447602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08504" y="5844137"/>
              <a:ext cx="4341775" cy="447392"/>
              <a:chOff x="5333391" y="4364044"/>
              <a:chExt cx="4341775" cy="447392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33391" y="4369768"/>
                <a:ext cx="4341775" cy="437756"/>
                <a:chOff x="5333391" y="4369768"/>
                <a:chExt cx="4341775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A4E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37679" y="4165480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33017" y="4411326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מאד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נכון לגבי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4336" y="43788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די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23856" y="441132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 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כלל 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628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כ- 33%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כי מתן העזרה פוגע במצבם הבריאותי</a:t>
            </a:r>
          </a:p>
        </p:txBody>
      </p:sp>
      <p:sp>
        <p:nvSpPr>
          <p:cNvPr id="21" name="סוגר מסולסל שמאלי 20"/>
          <p:cNvSpPr/>
          <p:nvPr/>
        </p:nvSpPr>
        <p:spPr>
          <a:xfrm rot="5400000">
            <a:off x="4155975" y="1442755"/>
            <a:ext cx="527548" cy="2343163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2B2B0D7-C062-4E76-9C82-99B939562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3" name="תמונה 22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0A3799D1-552E-408A-AC3B-3ED6831D34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פחית 3">
            <a:extLst>
              <a:ext uri="{FF2B5EF4-FFF2-40B4-BE49-F238E27FC236}">
                <a16:creationId xmlns:a16="http://schemas.microsoft.com/office/drawing/2014/main" id="{C94F1B14-6A71-4AD4-BEFF-9AA89D645DD3}"/>
              </a:ext>
            </a:extLst>
          </p:cNvPr>
          <p:cNvSpPr/>
          <p:nvPr/>
        </p:nvSpPr>
        <p:spPr bwMode="auto">
          <a:xfrm rot="16200000">
            <a:off x="9585529" y="4211218"/>
            <a:ext cx="657123" cy="1247710"/>
          </a:xfrm>
          <a:prstGeom prst="ca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he-IL" dirty="0">
              <a:solidFill>
                <a:srgbClr val="C00000"/>
              </a:solidFill>
            </a:endParaRPr>
          </a:p>
        </p:txBody>
      </p:sp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78564"/>
              </p:ext>
            </p:extLst>
          </p:nvPr>
        </p:nvGraphicFramePr>
        <p:xfrm>
          <a:off x="272775" y="2318287"/>
          <a:ext cx="10479006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479800" y="6418563"/>
            <a:ext cx="86859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עד כמה קשה לך לתאם את הטיפול בין כל אנשים המקצוע השונים שמספקים שירות לקרוב החולה בו אתה מטפל ? </a:t>
            </a:r>
          </a:p>
          <a:p>
            <a:pPr lvl="0"/>
            <a:r>
              <a:rPr lang="he-IL" sz="1100" b="1" dirty="0"/>
              <a:t>(שאלה סגורה)</a:t>
            </a:r>
            <a:endParaRPr lang="en-US" sz="1100" dirty="0"/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24" name="סוגר מסולסל שמאלי 23"/>
          <p:cNvSpPr/>
          <p:nvPr/>
        </p:nvSpPr>
        <p:spPr>
          <a:xfrm rot="5400000">
            <a:off x="6054544" y="1168647"/>
            <a:ext cx="324020" cy="3179928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006600"/>
              </a:solidFill>
            </a:endParaRPr>
          </a:p>
        </p:txBody>
      </p:sp>
      <p:grpSp>
        <p:nvGrpSpPr>
          <p:cNvPr id="2" name="קבוצה 2"/>
          <p:cNvGrpSpPr/>
          <p:nvPr/>
        </p:nvGrpSpPr>
        <p:grpSpPr>
          <a:xfrm>
            <a:off x="2892058" y="4504236"/>
            <a:ext cx="7657258" cy="660375"/>
            <a:chOff x="3730753" y="5709219"/>
            <a:chExt cx="7657258" cy="660375"/>
          </a:xfrm>
        </p:grpSpPr>
        <p:grpSp>
          <p:nvGrpSpPr>
            <p:cNvPr id="3" name="קבוצה 1"/>
            <p:cNvGrpSpPr/>
            <p:nvPr/>
          </p:nvGrpSpPr>
          <p:grpSpPr>
            <a:xfrm>
              <a:off x="3730753" y="5709219"/>
              <a:ext cx="7657258" cy="660375"/>
              <a:chOff x="3730753" y="5709219"/>
              <a:chExt cx="7657258" cy="660375"/>
            </a:xfrm>
          </p:grpSpPr>
          <p:sp>
            <p:nvSpPr>
              <p:cNvPr id="23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357422" y="5413926"/>
                <a:ext cx="657123" cy="1247710"/>
              </a:xfrm>
              <a:prstGeom prst="can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" name="קבוצה 25">
                <a:extLst>
                  <a:ext uri="{FF2B5EF4-FFF2-40B4-BE49-F238E27FC236}">
                    <a16:creationId xmlns:a16="http://schemas.microsoft.com/office/drawing/2014/main" id="{BF304493-8C39-4DD3-9771-758A1EC976BB}"/>
                  </a:ext>
                </a:extLst>
              </p:cNvPr>
              <p:cNvGrpSpPr/>
              <p:nvPr/>
            </p:nvGrpSpPr>
            <p:grpSpPr>
              <a:xfrm>
                <a:off x="3730753" y="5710697"/>
                <a:ext cx="7657258" cy="658897"/>
                <a:chOff x="1566609" y="4369761"/>
                <a:chExt cx="5161805" cy="433680"/>
              </a:xfrm>
            </p:grpSpPr>
            <p:grpSp>
              <p:nvGrpSpPr>
                <p:cNvPr id="5" name="קבוצה 26">
                  <a:extLst>
                    <a:ext uri="{FF2B5EF4-FFF2-40B4-BE49-F238E27FC236}">
                      <a16:creationId xmlns:a16="http://schemas.microsoft.com/office/drawing/2014/main" id="{80984CA7-C587-4843-ACF4-2D1BC0E310A2}"/>
                    </a:ext>
                  </a:extLst>
                </p:cNvPr>
                <p:cNvGrpSpPr/>
                <p:nvPr/>
              </p:nvGrpSpPr>
              <p:grpSpPr>
                <a:xfrm>
                  <a:off x="1566609" y="4369761"/>
                  <a:ext cx="3767764" cy="433680"/>
                  <a:chOff x="1566609" y="4369761"/>
                  <a:chExt cx="3767764" cy="433680"/>
                </a:xfrm>
              </p:grpSpPr>
              <p:sp>
                <p:nvSpPr>
                  <p:cNvPr id="3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4697572" y="4166639"/>
                    <a:ext cx="432513" cy="841089"/>
                  </a:xfrm>
                  <a:prstGeom prst="can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4" name="פחית 3">
                    <a:extLst>
                      <a:ext uri="{FF2B5EF4-FFF2-40B4-BE49-F238E27FC236}">
                        <a16:creationId xmlns:a16="http://schemas.microsoft.com/office/drawing/2014/main" id="{F5AFDA98-7B9C-4912-BDD9-1B3AD582C55E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967862" y="4166640"/>
                    <a:ext cx="432513" cy="841089"/>
                  </a:xfrm>
                  <a:prstGeom prst="can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פחית 3">
                    <a:extLst>
                      <a:ext uri="{FF2B5EF4-FFF2-40B4-BE49-F238E27FC236}">
                        <a16:creationId xmlns:a16="http://schemas.microsoft.com/office/drawing/2014/main" id="{1D8A01C9-102E-4E37-8376-2C921B7E4688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232459" y="4165473"/>
                    <a:ext cx="432513" cy="841089"/>
                  </a:xfrm>
                  <a:prstGeom prst="can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  <a:highlight>
                        <a:srgbClr val="A4E85B"/>
                      </a:highlight>
                    </a:endParaRPr>
                  </a:p>
                </p:txBody>
              </p:sp>
              <p:sp>
                <p:nvSpPr>
                  <p:cNvPr id="36" name="פחית 3">
                    <a:extLst>
                      <a:ext uri="{FF2B5EF4-FFF2-40B4-BE49-F238E27FC236}">
                        <a16:creationId xmlns:a16="http://schemas.microsoft.com/office/drawing/2014/main" id="{3BFF762A-A3DA-40C6-B612-B321114C9A7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500895" y="4165480"/>
                    <a:ext cx="432513" cy="841089"/>
                  </a:xfrm>
                  <a:prstGeom prst="can">
                    <a:avLst/>
                  </a:prstGeom>
                  <a:solidFill>
                    <a:srgbClr val="B3FD6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פחית 3"/>
                  <p:cNvSpPr/>
                  <p:nvPr/>
                </p:nvSpPr>
                <p:spPr bwMode="auto">
                  <a:xfrm rot="16200000">
                    <a:off x="1770897" y="4165480"/>
                    <a:ext cx="432513" cy="841089"/>
                  </a:xfrm>
                  <a:prstGeom prst="can">
                    <a:avLst/>
                  </a:pr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1662279" y="4460080"/>
                  <a:ext cx="700199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כלל לא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he-IL" altLang="he-IL" sz="1000" b="1" dirty="0"/>
                </a:p>
              </p:txBody>
            </p:sp>
            <p:sp>
              <p:nvSpPr>
                <p:cNvPr id="29" name="TextBox 27">
                  <a:extLst>
                    <a:ext uri="{FF2B5EF4-FFF2-40B4-BE49-F238E27FC236}">
                      <a16:creationId xmlns:a16="http://schemas.microsoft.com/office/drawing/2014/main" id="{58AB98B2-9E31-4A08-9440-FA751F115C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3889" y="445830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מועטה</a:t>
                  </a:r>
                </a:p>
              </p:txBody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1C913000-8A1F-4B02-8157-F5E8371036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6376" y="4455509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חלקית</a:t>
                  </a: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CB104901-A165-4D52-9C40-6C8B635333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8812" y="447242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רבה</a:t>
                  </a:r>
                </a:p>
              </p:txBody>
            </p:sp>
            <p:sp>
              <p:nvSpPr>
                <p:cNvPr id="32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75530" y="442334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יודע/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בטוח</a:t>
                  </a:r>
                </a:p>
              </p:txBody>
            </p:sp>
          </p:grpSp>
        </p:grp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3165" y="5846685"/>
              <a:ext cx="1116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במידה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רבה מאד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759343" y="2279180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C00000"/>
                </a:solidFill>
              </a:rPr>
              <a:t>61%</a:t>
            </a:r>
          </a:p>
        </p:txBody>
      </p:sp>
      <p:sp>
        <p:nvSpPr>
          <p:cNvPr id="39" name="TextBox 27">
            <a:extLst>
              <a:ext uri="{FF2B5EF4-FFF2-40B4-BE49-F238E27FC236}">
                <a16:creationId xmlns:a16="http://schemas.microsoft.com/office/drawing/2014/main" id="{75C50C13-4D72-405B-8256-5203CC5E9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2090" y="4589394"/>
            <a:ext cx="11168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2813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1000" b="1" dirty="0">
                <a:solidFill>
                  <a:srgbClr val="000000"/>
                </a:solidFill>
              </a:rPr>
              <a:t>לא</a:t>
            </a:r>
            <a:br>
              <a:rPr lang="en-US" altLang="he-IL" sz="1000" b="1" dirty="0">
                <a:solidFill>
                  <a:srgbClr val="000000"/>
                </a:solidFill>
              </a:rPr>
            </a:br>
            <a:r>
              <a:rPr lang="he-IL" altLang="he-IL" sz="1000" b="1" dirty="0">
                <a:solidFill>
                  <a:srgbClr val="000000"/>
                </a:solidFill>
              </a:rPr>
              <a:t>רלוונטי</a:t>
            </a:r>
          </a:p>
        </p:txBody>
      </p:sp>
      <p:sp>
        <p:nvSpPr>
          <p:cNvPr id="40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6" name="מלבן 5"/>
          <p:cNvSpPr/>
          <p:nvPr/>
        </p:nvSpPr>
        <p:spPr>
          <a:xfrm>
            <a:off x="2636061" y="640183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קרוב לשני שליש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על קושי במידה מסוימת לתאם את הטיפול בין כל אנשי המקצוע</a:t>
            </a:r>
          </a:p>
        </p:txBody>
      </p:sp>
      <p:sp>
        <p:nvSpPr>
          <p:cNvPr id="7" name="מציין מיקום של כותרת תחתונה 6">
            <a:extLst>
              <a:ext uri="{FF2B5EF4-FFF2-40B4-BE49-F238E27FC236}">
                <a16:creationId xmlns:a16="http://schemas.microsoft.com/office/drawing/2014/main" id="{2B1DF306-6495-47CE-A69D-D7A48918F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7" name="תמונה 2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26EA2D7A-14A6-4F9C-A51E-C80EFD1F32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95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7626"/>
              </p:ext>
            </p:extLst>
          </p:nvPr>
        </p:nvGraphicFramePr>
        <p:xfrm>
          <a:off x="1563758" y="2583888"/>
          <a:ext cx="10628242" cy="4627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סמן באיזו מידה כל אחד מהם נכון/לא נכון לגביך?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2" name="מלבן מעוגל 6">
            <a:extLst>
              <a:ext uri="{FF2B5EF4-FFF2-40B4-BE49-F238E27FC236}">
                <a16:creationId xmlns:a16="http://schemas.microsoft.com/office/drawing/2014/main" id="{BE21D4E8-DA80-485B-AF25-31092B921B7D}"/>
              </a:ext>
            </a:extLst>
          </p:cNvPr>
          <p:cNvSpPr/>
          <p:nvPr/>
        </p:nvSpPr>
        <p:spPr>
          <a:xfrm>
            <a:off x="288445" y="2960102"/>
            <a:ext cx="2429301" cy="5760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3521122" y="5202481"/>
            <a:ext cx="6997647" cy="447183"/>
            <a:chOff x="5808504" y="5843927"/>
            <a:chExt cx="4341775" cy="447183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08504" y="5844137"/>
              <a:ext cx="4341775" cy="446973"/>
              <a:chOff x="5333391" y="4364044"/>
              <a:chExt cx="4341775" cy="446973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33391" y="4369768"/>
                <a:ext cx="4341775" cy="437756"/>
                <a:chOff x="5333391" y="4369768"/>
                <a:chExt cx="4341775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A4E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37679" y="4165480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13233" y="4378861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מאד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נכון לגבי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23899" y="4402424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די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06322" y="4410907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ככה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 ככה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כלל לא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נכון לגבי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58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מרבית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שהטיפול באדם הקרוב מייצר לכידות וקרבה בין בני המשפחה</a:t>
            </a:r>
          </a:p>
        </p:txBody>
      </p:sp>
      <p:sp>
        <p:nvSpPr>
          <p:cNvPr id="174081" name="Rectangle 1"/>
          <p:cNvSpPr>
            <a:spLocks noChangeArrowheads="1"/>
          </p:cNvSpPr>
          <p:nvPr/>
        </p:nvSpPr>
        <p:spPr bwMode="auto">
          <a:xfrm>
            <a:off x="198084" y="3022545"/>
            <a:ext cx="25248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הטיפול באדם הקרוב מייצר לכידות וקירבה</a:t>
            </a:r>
            <a:br>
              <a:rPr kumimoji="0" 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he-IL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בין בני המשפחה שלי</a:t>
            </a:r>
            <a:endParaRPr kumimoji="0" lang="he-I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סוגר מסולסל שמאלי 4"/>
          <p:cNvSpPr/>
          <p:nvPr/>
        </p:nvSpPr>
        <p:spPr>
          <a:xfrm rot="5400000">
            <a:off x="6106299" y="-110686"/>
            <a:ext cx="517941" cy="52035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5921114" y="1918740"/>
            <a:ext cx="7644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006600"/>
                </a:solidFill>
              </a:rPr>
              <a:t>80%</a:t>
            </a:r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B579327-99D8-4983-ADC7-6EBB62CF3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5" name="תמונה 24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EB1154E7-0A51-405E-8E89-4577E49197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0" y="2779110"/>
            <a:ext cx="12192000" cy="64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3600" b="1" dirty="0">
                <a:solidFill>
                  <a:prstClr val="black"/>
                </a:solidFill>
              </a:rPr>
              <a:t>3.4 הפגיעה בקריירה של ה- </a:t>
            </a:r>
            <a:r>
              <a:rPr lang="en-US" sz="3600" b="1" dirty="0">
                <a:solidFill>
                  <a:prstClr val="black"/>
                </a:solidFill>
              </a:rPr>
              <a:t> CAREGIVERS</a:t>
            </a:r>
            <a:r>
              <a:rPr lang="he-IL" sz="3600" b="1" dirty="0">
                <a:solidFill>
                  <a:prstClr val="black"/>
                </a:solidFill>
              </a:rPr>
              <a:t>בישראל  </a:t>
            </a:r>
            <a:r>
              <a:rPr lang="en-US" sz="3600" b="1" dirty="0">
                <a:solidFill>
                  <a:prstClr val="black"/>
                </a:solidFill>
              </a:rPr>
              <a:t> </a:t>
            </a:r>
            <a:endParaRPr lang="he-IL" sz="3600" b="1" dirty="0">
              <a:solidFill>
                <a:prstClr val="black"/>
              </a:solidFill>
            </a:endParaRP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1EA4B2E-54C7-455B-B6D6-6E7DE80E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4" name="תמונה 3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11A3E46A-818E-49B7-AA6F-62022A5C45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08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>
            <p:extLst>
              <p:ext uri="{D42A27DB-BD31-4B8C-83A1-F6EECF244321}">
                <p14:modId xmlns:p14="http://schemas.microsoft.com/office/powerpoint/2010/main" val="2039152998"/>
              </p:ext>
            </p:extLst>
          </p:nvPr>
        </p:nvGraphicFramePr>
        <p:xfrm>
          <a:off x="3862964" y="2441901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האם בשנה האחרונה היו ימים או שעות שבהם נעדרת מעבודתך בגלל הטיפול, העזרה או ההשגחה על האדם הקרוב?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    (שאלה סגורה) </a:t>
            </a: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7980750" y="3193575"/>
            <a:ext cx="1013124" cy="495395"/>
          </a:xfrm>
          <a:prstGeom prst="roundRect">
            <a:avLst/>
          </a:prstGeom>
          <a:solidFill>
            <a:schemeClr val="bg2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br>
              <a:rPr lang="en-US" sz="1200" b="1" dirty="0">
                <a:solidFill>
                  <a:srgbClr val="006600"/>
                </a:solidFill>
              </a:rPr>
            </a:br>
            <a:r>
              <a:rPr lang="he-IL" sz="1200" b="1" dirty="0">
                <a:solidFill>
                  <a:srgbClr val="C00000"/>
                </a:solidFill>
              </a:rPr>
              <a:t>כן</a:t>
            </a:r>
          </a:p>
          <a:p>
            <a:pPr algn="ctr" defTabSz="914308"/>
            <a:r>
              <a:rPr lang="he-IL" sz="1200" b="1" dirty="0">
                <a:solidFill>
                  <a:srgbClr val="C00000"/>
                </a:solidFill>
              </a:rPr>
              <a:t>52%</a:t>
            </a:r>
            <a:br>
              <a:rPr lang="en-US" sz="1200" b="1" dirty="0">
                <a:solidFill>
                  <a:srgbClr val="006600"/>
                </a:solidFill>
              </a:rPr>
            </a:br>
            <a:endParaRPr lang="en-US" sz="1200" b="1" dirty="0">
              <a:solidFill>
                <a:srgbClr val="006600"/>
              </a:solidFill>
            </a:endParaRPr>
          </a:p>
        </p:txBody>
      </p:sp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498600" y="664059"/>
            <a:ext cx="7916431" cy="31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4" name="מלבן מעוגל 7"/>
          <p:cNvSpPr/>
          <p:nvPr/>
        </p:nvSpPr>
        <p:spPr>
          <a:xfrm>
            <a:off x="3343701" y="3916908"/>
            <a:ext cx="990978" cy="518616"/>
          </a:xfrm>
          <a:prstGeom prst="roundRect">
            <a:avLst/>
          </a:prstGeom>
          <a:solidFill>
            <a:schemeClr val="bg2"/>
          </a:solidFill>
          <a:ln w="31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לא</a:t>
            </a:r>
          </a:p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29%</a:t>
            </a:r>
            <a:endParaRPr lang="en-US" sz="1200" b="1" dirty="0">
              <a:solidFill>
                <a:srgbClr val="006600"/>
              </a:solidFill>
            </a:endParaRPr>
          </a:p>
        </p:txBody>
      </p:sp>
      <p:sp>
        <p:nvSpPr>
          <p:cNvPr id="10" name="מלבן מעוגל 7"/>
          <p:cNvSpPr/>
          <p:nvPr/>
        </p:nvSpPr>
        <p:spPr>
          <a:xfrm>
            <a:off x="5066674" y="2460731"/>
            <a:ext cx="1084235" cy="54219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לא בטוח/</a:t>
            </a:r>
            <a:br>
              <a:rPr lang="en-US" sz="12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לא יודע</a:t>
            </a:r>
          </a:p>
          <a:p>
            <a:pPr algn="ctr" defTabSz="914308"/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12%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מלבן מעוגל 7"/>
          <p:cNvSpPr/>
          <p:nvPr/>
        </p:nvSpPr>
        <p:spPr>
          <a:xfrm>
            <a:off x="2961565" y="2731826"/>
            <a:ext cx="1689290" cy="655192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accent4">
                    <a:lumMod val="75000"/>
                  </a:schemeClr>
                </a:solidFill>
              </a:rPr>
              <a:t>לא עבדתי</a:t>
            </a:r>
            <a:br>
              <a:rPr lang="en-US" sz="12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he-IL" sz="1200" b="1" dirty="0">
                <a:solidFill>
                  <a:schemeClr val="accent4">
                    <a:lumMod val="75000"/>
                  </a:schemeClr>
                </a:solidFill>
              </a:rPr>
              <a:t>במהלך השנה האחרונה</a:t>
            </a:r>
          </a:p>
          <a:p>
            <a:pPr algn="ctr" defTabSz="914308"/>
            <a:r>
              <a:rPr lang="he-IL" sz="1200" b="1" dirty="0">
                <a:solidFill>
                  <a:schemeClr val="accent4">
                    <a:lumMod val="75000"/>
                  </a:schemeClr>
                </a:solidFill>
              </a:rPr>
              <a:t>7%</a:t>
            </a:r>
            <a:endParaRPr lang="en-US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2008682" y="715518"/>
            <a:ext cx="72702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מדווחים שבשנה האחרונה נעדרו מהעבודה עקב הטיפול במטופל שלהם</a:t>
            </a:r>
          </a:p>
        </p:txBody>
      </p:sp>
      <p:sp>
        <p:nvSpPr>
          <p:cNvPr id="16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6CAD6166-A93E-4D64-A099-AA7AAAFA8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7" name="תמונה 1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AF03AE69-D74B-4657-837E-A502BADD33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722015"/>
              </p:ext>
            </p:extLst>
          </p:nvPr>
        </p:nvGraphicFramePr>
        <p:xfrm>
          <a:off x="191068" y="1419019"/>
          <a:ext cx="12522200" cy="5247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8324916" y="6190343"/>
            <a:ext cx="36808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מכמה ימי עבודה נעדרת בשנה האחרונה בגלל מתן עזרה?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    (שאלה פתוחה) </a:t>
            </a:r>
            <a:endParaRPr lang="en-US" sz="1100" dirty="0">
              <a:solidFill>
                <a:prstClr val="black"/>
              </a:solidFill>
            </a:endParaRPr>
          </a:p>
        </p:txBody>
      </p:sp>
      <p:grpSp>
        <p:nvGrpSpPr>
          <p:cNvPr id="3" name="קבוצה 85">
            <a:extLst>
              <a:ext uri="{FF2B5EF4-FFF2-40B4-BE49-F238E27FC236}">
                <a16:creationId xmlns:a16="http://schemas.microsoft.com/office/drawing/2014/main" id="{BF304493-8C39-4DD3-9771-758A1EC976BB}"/>
              </a:ext>
            </a:extLst>
          </p:cNvPr>
          <p:cNvGrpSpPr/>
          <p:nvPr/>
        </p:nvGrpSpPr>
        <p:grpSpPr>
          <a:xfrm>
            <a:off x="3255873" y="4571999"/>
            <a:ext cx="5470562" cy="450375"/>
            <a:chOff x="4332979" y="4361148"/>
            <a:chExt cx="4266857" cy="450375"/>
          </a:xfrm>
        </p:grpSpPr>
        <p:grpSp>
          <p:nvGrpSpPr>
            <p:cNvPr id="4" name="קבוצה 89">
              <a:extLst>
                <a:ext uri="{FF2B5EF4-FFF2-40B4-BE49-F238E27FC236}">
                  <a16:creationId xmlns:a16="http://schemas.microsoft.com/office/drawing/2014/main" id="{80984CA7-C587-4843-ACF4-2D1BC0E310A2}"/>
                </a:ext>
              </a:extLst>
            </p:cNvPr>
            <p:cNvGrpSpPr/>
            <p:nvPr/>
          </p:nvGrpSpPr>
          <p:grpSpPr>
            <a:xfrm>
              <a:off x="4390841" y="4361148"/>
              <a:ext cx="4208995" cy="450375"/>
              <a:chOff x="4390841" y="4361148"/>
              <a:chExt cx="4208995" cy="450375"/>
            </a:xfrm>
          </p:grpSpPr>
          <p:sp>
            <p:nvSpPr>
              <p:cNvPr id="108" name="פחית 3">
                <a:extLst>
                  <a:ext uri="{FF2B5EF4-FFF2-40B4-BE49-F238E27FC236}">
                    <a16:creationId xmlns:a16="http://schemas.microsoft.com/office/drawing/2014/main" id="{0E0FC179-CAD1-4E13-BA45-18D602C9D90A}"/>
                  </a:ext>
                </a:extLst>
              </p:cNvPr>
              <p:cNvSpPr/>
              <p:nvPr/>
            </p:nvSpPr>
            <p:spPr bwMode="auto">
              <a:xfrm rot="16200000">
                <a:off x="7786385" y="3994073"/>
                <a:ext cx="432513" cy="1194388"/>
              </a:xfrm>
              <a:prstGeom prst="can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09" name="פחית 3">
                <a:extLst>
                  <a:ext uri="{FF2B5EF4-FFF2-40B4-BE49-F238E27FC236}">
                    <a16:creationId xmlns:a16="http://schemas.microsoft.com/office/drawing/2014/main" id="{1B134049-8C95-48E7-865E-8208BE1BB5CE}"/>
                  </a:ext>
                </a:extLst>
              </p:cNvPr>
              <p:cNvSpPr/>
              <p:nvPr/>
            </p:nvSpPr>
            <p:spPr bwMode="auto">
              <a:xfrm rot="16200000">
                <a:off x="6675554" y="3966891"/>
                <a:ext cx="432513" cy="1249859"/>
              </a:xfrm>
              <a:prstGeom prst="ca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0" name="פחית 3">
                <a:extLst>
                  <a:ext uri="{FF2B5EF4-FFF2-40B4-BE49-F238E27FC236}">
                    <a16:creationId xmlns:a16="http://schemas.microsoft.com/office/drawing/2014/main" id="{48CD6498-D1C9-44A6-8EA7-CF194124E155}"/>
                  </a:ext>
                </a:extLst>
              </p:cNvPr>
              <p:cNvSpPr/>
              <p:nvPr/>
            </p:nvSpPr>
            <p:spPr bwMode="auto">
              <a:xfrm rot="16200000">
                <a:off x="5637964" y="4018832"/>
                <a:ext cx="450375" cy="1135007"/>
              </a:xfrm>
              <a:prstGeom prst="can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11" name="פחית 3">
                <a:extLst>
                  <a:ext uri="{FF2B5EF4-FFF2-40B4-BE49-F238E27FC236}">
                    <a16:creationId xmlns:a16="http://schemas.microsoft.com/office/drawing/2014/main" id="{0F6C0C57-9898-4665-AADA-11AA301B7D42}"/>
                  </a:ext>
                </a:extLst>
              </p:cNvPr>
              <p:cNvSpPr/>
              <p:nvPr/>
            </p:nvSpPr>
            <p:spPr bwMode="auto">
              <a:xfrm rot="16200000">
                <a:off x="4708284" y="4043705"/>
                <a:ext cx="432220" cy="1067105"/>
              </a:xfrm>
              <a:prstGeom prst="can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97" name="TextBox 27">
              <a:extLst>
                <a:ext uri="{FF2B5EF4-FFF2-40B4-BE49-F238E27FC236}">
                  <a16:creationId xmlns:a16="http://schemas.microsoft.com/office/drawing/2014/main" id="{AF5C7437-E7F9-4C7A-9B36-9969C4E35C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979" y="4390036"/>
              <a:ext cx="120349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1-5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ימים</a:t>
              </a:r>
            </a:p>
          </p:txBody>
        </p:sp>
        <p:sp>
          <p:nvSpPr>
            <p:cNvPr id="98" name="TextBox 27">
              <a:extLst>
                <a:ext uri="{FF2B5EF4-FFF2-40B4-BE49-F238E27FC236}">
                  <a16:creationId xmlns:a16="http://schemas.microsoft.com/office/drawing/2014/main" id="{508244C2-0D7F-4F67-B69D-E999BF179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6621" y="4374797"/>
              <a:ext cx="108514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he-IL" sz="1000" b="1" dirty="0">
                  <a:solidFill>
                    <a:srgbClr val="000000"/>
                  </a:solidFill>
                </a:rPr>
                <a:t>6-10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ימים</a:t>
              </a:r>
            </a:p>
          </p:txBody>
        </p:sp>
        <p:sp>
          <p:nvSpPr>
            <p:cNvPr id="103" name="TextBox 27">
              <a:extLst>
                <a:ext uri="{FF2B5EF4-FFF2-40B4-BE49-F238E27FC236}">
                  <a16:creationId xmlns:a16="http://schemas.microsoft.com/office/drawing/2014/main" id="{1A8CA066-EB0D-4357-A372-802ABAC70F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0655" y="4371582"/>
              <a:ext cx="107037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he-IL" sz="1000" b="1" dirty="0">
                  <a:solidFill>
                    <a:srgbClr val="000000"/>
                  </a:solidFill>
                </a:rPr>
                <a:t>11-3</a:t>
              </a:r>
              <a:r>
                <a:rPr lang="he-IL" altLang="he-IL" sz="1000" b="1" dirty="0">
                  <a:solidFill>
                    <a:srgbClr val="000000"/>
                  </a:solidFill>
                </a:rPr>
                <a:t>0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ימים</a:t>
              </a:r>
            </a:p>
          </p:txBody>
        </p:sp>
        <p:sp>
          <p:nvSpPr>
            <p:cNvPr id="104" name="TextBox 27">
              <a:extLst>
                <a:ext uri="{FF2B5EF4-FFF2-40B4-BE49-F238E27FC236}">
                  <a16:creationId xmlns:a16="http://schemas.microsoft.com/office/drawing/2014/main" id="{8A4EBEAE-F624-4B03-B33B-949DB9C143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7863" y="4383746"/>
              <a:ext cx="10702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יותר מ- 30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ימים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6785047" y="1831466"/>
            <a:ext cx="1363466" cy="35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55%</a:t>
            </a:r>
          </a:p>
        </p:txBody>
      </p:sp>
      <p:sp>
        <p:nvSpPr>
          <p:cNvPr id="15" name="סוגר מסולסל שמאלי 14"/>
          <p:cNvSpPr/>
          <p:nvPr/>
        </p:nvSpPr>
        <p:spPr>
          <a:xfrm rot="5400000">
            <a:off x="7054632" y="485584"/>
            <a:ext cx="824297" cy="4290547"/>
          </a:xfrm>
          <a:prstGeom prst="leftBrac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מלבן 1"/>
          <p:cNvSpPr/>
          <p:nvPr/>
        </p:nvSpPr>
        <p:spPr>
          <a:xfrm>
            <a:off x="2149991" y="729021"/>
            <a:ext cx="860435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למעלה ממחצית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שנעדרו מהעבודה בשנה האחרונה עקב הטיפול,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מדווחים שנעדרו לפחות 6-10 ימים</a:t>
            </a:r>
          </a:p>
          <a:p>
            <a:pPr algn="ctr" defTabSz="914308"/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6244FB2-ECB0-472D-97A8-64CA2E999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8" name="תמונה 17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37251FC1-3F5E-4647-9742-AF7EE94098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3365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78564"/>
              </p:ext>
            </p:extLst>
          </p:nvPr>
        </p:nvGraphicFramePr>
        <p:xfrm>
          <a:off x="272775" y="2277344"/>
          <a:ext cx="10479006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479800" y="6418563"/>
            <a:ext cx="86859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באיזו מידה לדעתך, מתן העזרה לאותו אדם פוגע בך בעבודה או מעכב/מונע ממך קידום בעבודה ? </a:t>
            </a:r>
          </a:p>
          <a:p>
            <a:pPr lvl="0"/>
            <a:r>
              <a:rPr lang="he-IL" sz="1100" b="1" dirty="0"/>
              <a:t>(שאלה סגורה)</a:t>
            </a:r>
            <a:endParaRPr lang="en-US" sz="1100" dirty="0"/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24" name="סוגר מסולסל שמאלי 23"/>
          <p:cNvSpPr/>
          <p:nvPr/>
        </p:nvSpPr>
        <p:spPr>
          <a:xfrm rot="5400000">
            <a:off x="7012215" y="1152670"/>
            <a:ext cx="120526" cy="3172157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black"/>
              </a:solidFill>
            </a:endParaRPr>
          </a:p>
        </p:txBody>
      </p:sp>
      <p:sp>
        <p:nvSpPr>
          <p:cNvPr id="46" name="מלבן 6"/>
          <p:cNvSpPr>
            <a:spLocks noChangeArrowheads="1"/>
          </p:cNvSpPr>
          <p:nvPr/>
        </p:nvSpPr>
        <p:spPr bwMode="auto">
          <a:xfrm>
            <a:off x="1028810" y="714069"/>
            <a:ext cx="8889889" cy="8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he-IL" sz="1600" b="1" dirty="0">
                <a:solidFill>
                  <a:prstClr val="black"/>
                </a:solidFill>
              </a:rPr>
              <a:t> </a:t>
            </a:r>
            <a:endParaRPr lang="he-IL" sz="1600" b="1" dirty="0"/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</p:txBody>
      </p:sp>
      <p:grpSp>
        <p:nvGrpSpPr>
          <p:cNvPr id="3" name="קבוצה 2"/>
          <p:cNvGrpSpPr/>
          <p:nvPr/>
        </p:nvGrpSpPr>
        <p:grpSpPr>
          <a:xfrm>
            <a:off x="2892058" y="4504236"/>
            <a:ext cx="6579086" cy="692694"/>
            <a:chOff x="3730753" y="5709219"/>
            <a:chExt cx="6579086" cy="692694"/>
          </a:xfrm>
        </p:grpSpPr>
        <p:grpSp>
          <p:nvGrpSpPr>
            <p:cNvPr id="2" name="קבוצה 1"/>
            <p:cNvGrpSpPr/>
            <p:nvPr/>
          </p:nvGrpSpPr>
          <p:grpSpPr>
            <a:xfrm>
              <a:off x="3730753" y="5709219"/>
              <a:ext cx="6579086" cy="692694"/>
              <a:chOff x="3730753" y="5709219"/>
              <a:chExt cx="6579086" cy="692694"/>
            </a:xfrm>
          </p:grpSpPr>
          <p:sp>
            <p:nvSpPr>
              <p:cNvPr id="23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357422" y="5413926"/>
                <a:ext cx="657123" cy="1247710"/>
              </a:xfrm>
              <a:prstGeom prst="ca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26" name="קבוצה 25">
                <a:extLst>
                  <a:ext uri="{FF2B5EF4-FFF2-40B4-BE49-F238E27FC236}">
                    <a16:creationId xmlns:a16="http://schemas.microsoft.com/office/drawing/2014/main" id="{BF304493-8C39-4DD3-9771-758A1EC976BB}"/>
                  </a:ext>
                </a:extLst>
              </p:cNvPr>
              <p:cNvGrpSpPr/>
              <p:nvPr/>
            </p:nvGrpSpPr>
            <p:grpSpPr>
              <a:xfrm>
                <a:off x="3730753" y="5710693"/>
                <a:ext cx="6579086" cy="691220"/>
                <a:chOff x="1566609" y="4369761"/>
                <a:chExt cx="4435002" cy="454955"/>
              </a:xfrm>
            </p:grpSpPr>
            <p:grpSp>
              <p:nvGrpSpPr>
                <p:cNvPr id="27" name="קבוצה 26">
                  <a:extLst>
                    <a:ext uri="{FF2B5EF4-FFF2-40B4-BE49-F238E27FC236}">
                      <a16:creationId xmlns:a16="http://schemas.microsoft.com/office/drawing/2014/main" id="{80984CA7-C587-4843-ACF4-2D1BC0E310A2}"/>
                    </a:ext>
                  </a:extLst>
                </p:cNvPr>
                <p:cNvGrpSpPr/>
                <p:nvPr/>
              </p:nvGrpSpPr>
              <p:grpSpPr>
                <a:xfrm>
                  <a:off x="1566609" y="4369761"/>
                  <a:ext cx="3767764" cy="433680"/>
                  <a:chOff x="1566609" y="4369761"/>
                  <a:chExt cx="3767764" cy="433680"/>
                </a:xfrm>
              </p:grpSpPr>
              <p:sp>
                <p:nvSpPr>
                  <p:cNvPr id="3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4697572" y="4166639"/>
                    <a:ext cx="432513" cy="841089"/>
                  </a:xfrm>
                  <a:prstGeom prst="can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4" name="פחית 3">
                    <a:extLst>
                      <a:ext uri="{FF2B5EF4-FFF2-40B4-BE49-F238E27FC236}">
                        <a16:creationId xmlns:a16="http://schemas.microsoft.com/office/drawing/2014/main" id="{F5AFDA98-7B9C-4912-BDD9-1B3AD582C55E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967862" y="4166640"/>
                    <a:ext cx="432513" cy="841089"/>
                  </a:xfrm>
                  <a:prstGeom prst="can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פחית 3">
                    <a:extLst>
                      <a:ext uri="{FF2B5EF4-FFF2-40B4-BE49-F238E27FC236}">
                        <a16:creationId xmlns:a16="http://schemas.microsoft.com/office/drawing/2014/main" id="{1D8A01C9-102E-4E37-8376-2C921B7E4688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232459" y="4165473"/>
                    <a:ext cx="432513" cy="841089"/>
                  </a:xfrm>
                  <a:prstGeom prst="can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  <a:highlight>
                        <a:srgbClr val="A4E85B"/>
                      </a:highlight>
                    </a:endParaRPr>
                  </a:p>
                </p:txBody>
              </p:sp>
              <p:sp>
                <p:nvSpPr>
                  <p:cNvPr id="36" name="פחית 3">
                    <a:extLst>
                      <a:ext uri="{FF2B5EF4-FFF2-40B4-BE49-F238E27FC236}">
                        <a16:creationId xmlns:a16="http://schemas.microsoft.com/office/drawing/2014/main" id="{3BFF762A-A3DA-40C6-B612-B321114C9A7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500895" y="4165480"/>
                    <a:ext cx="432513" cy="841089"/>
                  </a:xfrm>
                  <a:prstGeom prst="can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פחית 3"/>
                  <p:cNvSpPr/>
                  <p:nvPr/>
                </p:nvSpPr>
                <p:spPr bwMode="auto">
                  <a:xfrm rot="16200000">
                    <a:off x="1770897" y="4165480"/>
                    <a:ext cx="432513" cy="841089"/>
                  </a:xfrm>
                  <a:prstGeom prst="can">
                    <a:avLst/>
                  </a:pr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1662279" y="4460080"/>
                  <a:ext cx="700199" cy="364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כלל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 לא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he-IL" altLang="he-IL" sz="1000" b="1" dirty="0"/>
                </a:p>
              </p:txBody>
            </p:sp>
            <p:sp>
              <p:nvSpPr>
                <p:cNvPr id="29" name="TextBox 27">
                  <a:extLst>
                    <a:ext uri="{FF2B5EF4-FFF2-40B4-BE49-F238E27FC236}">
                      <a16:creationId xmlns:a16="http://schemas.microsoft.com/office/drawing/2014/main" id="{58AB98B2-9E31-4A08-9440-FA751F115C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3889" y="445830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מועטה</a:t>
                  </a:r>
                </a:p>
              </p:txBody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1C913000-8A1F-4B02-8157-F5E8371036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6376" y="4455509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חלקית</a:t>
                  </a: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CB104901-A165-4D52-9C40-6C8B635333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8812" y="447242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רבה</a:t>
                  </a:r>
                </a:p>
              </p:txBody>
            </p:sp>
            <p:sp>
              <p:nvSpPr>
                <p:cNvPr id="32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48727" y="4459273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יודע/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בטוח</a:t>
                  </a:r>
                </a:p>
              </p:txBody>
            </p:sp>
          </p:grpSp>
        </p:grp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3165" y="5846685"/>
              <a:ext cx="1116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במידה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רבה מאד</a:t>
              </a:r>
            </a:p>
          </p:txBody>
        </p:sp>
      </p:grpSp>
      <p:sp>
        <p:nvSpPr>
          <p:cNvPr id="38" name="מלבן מעוגל 6"/>
          <p:cNvSpPr/>
          <p:nvPr/>
        </p:nvSpPr>
        <p:spPr>
          <a:xfrm>
            <a:off x="10193866" y="1761666"/>
            <a:ext cx="1783313" cy="5535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472=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</a:t>
            </a:r>
            <a:r>
              <a:rPr lang="en-US" sz="1100" b="1" dirty="0">
                <a:solidFill>
                  <a:prstClr val="black"/>
                </a:solidFill>
              </a:rPr>
              <a:t> CG</a:t>
            </a:r>
            <a:r>
              <a:rPr lang="he-IL" sz="1100" b="1" dirty="0">
                <a:solidFill>
                  <a:prstClr val="black"/>
                </a:solidFill>
              </a:rPr>
              <a:t>שעובדים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00195" y="2369084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59%</a:t>
            </a:r>
          </a:p>
        </p:txBody>
      </p:sp>
      <p:sp>
        <p:nvSpPr>
          <p:cNvPr id="4" name="מלבן 3"/>
          <p:cNvSpPr/>
          <p:nvPr/>
        </p:nvSpPr>
        <p:spPr>
          <a:xfrm>
            <a:off x="2562557" y="71841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למעלה ממחצית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שעובדים,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מעריכים כי הטיפול פוגע במידה כלשהי בקריירה שלהם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1948591-DCE9-4105-A23B-B0887840D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40" name="תמונה 39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3056D3C1-3623-463F-86FC-4B9B3E467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95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78564"/>
              </p:ext>
            </p:extLst>
          </p:nvPr>
        </p:nvGraphicFramePr>
        <p:xfrm>
          <a:off x="272775" y="2277344"/>
          <a:ext cx="10479006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479800" y="6418563"/>
            <a:ext cx="86859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באיזו מידה לדעתך, מתן העזרה לאותו אדם פוגע בהכנסה שלך? </a:t>
            </a:r>
          </a:p>
          <a:p>
            <a:pPr lvl="0"/>
            <a:r>
              <a:rPr lang="he-IL" sz="1100" b="1" dirty="0"/>
              <a:t>(שאלה סגורה)</a:t>
            </a:r>
            <a:endParaRPr lang="en-US" sz="1100" dirty="0"/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24" name="סוגר מסולסל שמאלי 23"/>
          <p:cNvSpPr/>
          <p:nvPr/>
        </p:nvSpPr>
        <p:spPr>
          <a:xfrm rot="5400000">
            <a:off x="7104171" y="1271919"/>
            <a:ext cx="134172" cy="2920010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black"/>
              </a:solidFill>
            </a:endParaRPr>
          </a:p>
        </p:txBody>
      </p:sp>
      <p:sp>
        <p:nvSpPr>
          <p:cNvPr id="46" name="מלבן 6"/>
          <p:cNvSpPr>
            <a:spLocks noChangeArrowheads="1"/>
          </p:cNvSpPr>
          <p:nvPr/>
        </p:nvSpPr>
        <p:spPr bwMode="auto">
          <a:xfrm>
            <a:off x="1028810" y="714069"/>
            <a:ext cx="8889889" cy="83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he-IL" sz="1600" b="1" dirty="0">
                <a:solidFill>
                  <a:prstClr val="black"/>
                </a:solidFill>
              </a:rPr>
              <a:t> </a:t>
            </a:r>
            <a:endParaRPr lang="he-IL" sz="1600" b="1" dirty="0"/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  <a:p>
            <a:pPr algn="ctr"/>
            <a:endParaRPr lang="he-IL" sz="1600" b="1" dirty="0">
              <a:solidFill>
                <a:prstClr val="black"/>
              </a:solidFill>
            </a:endParaRPr>
          </a:p>
        </p:txBody>
      </p:sp>
      <p:grpSp>
        <p:nvGrpSpPr>
          <p:cNvPr id="2" name="קבוצה 2"/>
          <p:cNvGrpSpPr/>
          <p:nvPr/>
        </p:nvGrpSpPr>
        <p:grpSpPr>
          <a:xfrm>
            <a:off x="2892058" y="4504236"/>
            <a:ext cx="6579086" cy="692694"/>
            <a:chOff x="3730753" y="5709219"/>
            <a:chExt cx="6579086" cy="692694"/>
          </a:xfrm>
        </p:grpSpPr>
        <p:grpSp>
          <p:nvGrpSpPr>
            <p:cNvPr id="3" name="קבוצה 1"/>
            <p:cNvGrpSpPr/>
            <p:nvPr/>
          </p:nvGrpSpPr>
          <p:grpSpPr>
            <a:xfrm>
              <a:off x="3730753" y="5709219"/>
              <a:ext cx="6579086" cy="692694"/>
              <a:chOff x="3730753" y="5709219"/>
              <a:chExt cx="6579086" cy="692694"/>
            </a:xfrm>
          </p:grpSpPr>
          <p:sp>
            <p:nvSpPr>
              <p:cNvPr id="23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357422" y="5413926"/>
                <a:ext cx="657123" cy="1247710"/>
              </a:xfrm>
              <a:prstGeom prst="ca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" name="קבוצה 25">
                <a:extLst>
                  <a:ext uri="{FF2B5EF4-FFF2-40B4-BE49-F238E27FC236}">
                    <a16:creationId xmlns:a16="http://schemas.microsoft.com/office/drawing/2014/main" id="{BF304493-8C39-4DD3-9771-758A1EC976BB}"/>
                  </a:ext>
                </a:extLst>
              </p:cNvPr>
              <p:cNvGrpSpPr/>
              <p:nvPr/>
            </p:nvGrpSpPr>
            <p:grpSpPr>
              <a:xfrm>
                <a:off x="3730753" y="5710693"/>
                <a:ext cx="6579086" cy="691220"/>
                <a:chOff x="1566609" y="4369761"/>
                <a:chExt cx="4435002" cy="454955"/>
              </a:xfrm>
            </p:grpSpPr>
            <p:grpSp>
              <p:nvGrpSpPr>
                <p:cNvPr id="5" name="קבוצה 26">
                  <a:extLst>
                    <a:ext uri="{FF2B5EF4-FFF2-40B4-BE49-F238E27FC236}">
                      <a16:creationId xmlns:a16="http://schemas.microsoft.com/office/drawing/2014/main" id="{80984CA7-C587-4843-ACF4-2D1BC0E310A2}"/>
                    </a:ext>
                  </a:extLst>
                </p:cNvPr>
                <p:cNvGrpSpPr/>
                <p:nvPr/>
              </p:nvGrpSpPr>
              <p:grpSpPr>
                <a:xfrm>
                  <a:off x="1566609" y="4369761"/>
                  <a:ext cx="3767764" cy="433680"/>
                  <a:chOff x="1566609" y="4369761"/>
                  <a:chExt cx="3767764" cy="433680"/>
                </a:xfrm>
              </p:grpSpPr>
              <p:sp>
                <p:nvSpPr>
                  <p:cNvPr id="3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4697572" y="4166639"/>
                    <a:ext cx="432513" cy="841089"/>
                  </a:xfrm>
                  <a:prstGeom prst="can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4" name="פחית 3">
                    <a:extLst>
                      <a:ext uri="{FF2B5EF4-FFF2-40B4-BE49-F238E27FC236}">
                        <a16:creationId xmlns:a16="http://schemas.microsoft.com/office/drawing/2014/main" id="{F5AFDA98-7B9C-4912-BDD9-1B3AD582C55E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967862" y="4166640"/>
                    <a:ext cx="432513" cy="841089"/>
                  </a:xfrm>
                  <a:prstGeom prst="can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פחית 3">
                    <a:extLst>
                      <a:ext uri="{FF2B5EF4-FFF2-40B4-BE49-F238E27FC236}">
                        <a16:creationId xmlns:a16="http://schemas.microsoft.com/office/drawing/2014/main" id="{1D8A01C9-102E-4E37-8376-2C921B7E4688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232459" y="4165473"/>
                    <a:ext cx="432513" cy="841089"/>
                  </a:xfrm>
                  <a:prstGeom prst="can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  <a:highlight>
                        <a:srgbClr val="A4E85B"/>
                      </a:highlight>
                    </a:endParaRPr>
                  </a:p>
                </p:txBody>
              </p:sp>
              <p:sp>
                <p:nvSpPr>
                  <p:cNvPr id="36" name="פחית 3">
                    <a:extLst>
                      <a:ext uri="{FF2B5EF4-FFF2-40B4-BE49-F238E27FC236}">
                        <a16:creationId xmlns:a16="http://schemas.microsoft.com/office/drawing/2014/main" id="{3BFF762A-A3DA-40C6-B612-B321114C9A7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500895" y="4165480"/>
                    <a:ext cx="432513" cy="841089"/>
                  </a:xfrm>
                  <a:prstGeom prst="can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פחית 3"/>
                  <p:cNvSpPr/>
                  <p:nvPr/>
                </p:nvSpPr>
                <p:spPr bwMode="auto">
                  <a:xfrm rot="16200000">
                    <a:off x="1770897" y="4165480"/>
                    <a:ext cx="432513" cy="841089"/>
                  </a:xfrm>
                  <a:prstGeom prst="can">
                    <a:avLst/>
                  </a:pr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1662279" y="4460080"/>
                  <a:ext cx="700199" cy="364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כלל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לא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he-IL" altLang="he-IL" sz="1000" b="1" dirty="0"/>
                </a:p>
              </p:txBody>
            </p:sp>
            <p:sp>
              <p:nvSpPr>
                <p:cNvPr id="29" name="TextBox 27">
                  <a:extLst>
                    <a:ext uri="{FF2B5EF4-FFF2-40B4-BE49-F238E27FC236}">
                      <a16:creationId xmlns:a16="http://schemas.microsoft.com/office/drawing/2014/main" id="{58AB98B2-9E31-4A08-9440-FA751F115C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3889" y="445830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מועטה</a:t>
                  </a:r>
                </a:p>
              </p:txBody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1C913000-8A1F-4B02-8157-F5E8371036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6376" y="4455509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חלקית</a:t>
                  </a: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CB104901-A165-4D52-9C40-6C8B635333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8812" y="447242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רבה</a:t>
                  </a:r>
                </a:p>
              </p:txBody>
            </p:sp>
            <p:sp>
              <p:nvSpPr>
                <p:cNvPr id="32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48727" y="4459273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יודע/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בטוח</a:t>
                  </a:r>
                </a:p>
              </p:txBody>
            </p:sp>
          </p:grpSp>
        </p:grp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3165" y="5846685"/>
              <a:ext cx="1116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במידה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רבה מאד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774992" y="2315230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53%</a:t>
            </a:r>
          </a:p>
        </p:txBody>
      </p:sp>
      <p:sp>
        <p:nvSpPr>
          <p:cNvPr id="6" name="מלבן 5"/>
          <p:cNvSpPr/>
          <p:nvPr/>
        </p:nvSpPr>
        <p:spPr>
          <a:xfrm>
            <a:off x="2701485" y="63533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למעלה ממחצית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שעובדים,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מעריכים כי הטיפול פוגע במידה כלשהי ברמת ההכנסה שלהם</a:t>
            </a:r>
          </a:p>
        </p:txBody>
      </p:sp>
      <p:sp>
        <p:nvSpPr>
          <p:cNvPr id="27" name="מלבן מעוגל 6"/>
          <p:cNvSpPr/>
          <p:nvPr/>
        </p:nvSpPr>
        <p:spPr>
          <a:xfrm>
            <a:off x="10193866" y="1761666"/>
            <a:ext cx="1783313" cy="5535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472=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</a:t>
            </a:r>
            <a:r>
              <a:rPr lang="en-US" sz="1100" b="1" dirty="0">
                <a:solidFill>
                  <a:prstClr val="black"/>
                </a:solidFill>
              </a:rPr>
              <a:t> CG</a:t>
            </a:r>
            <a:r>
              <a:rPr lang="he-IL" sz="1100" b="1" dirty="0">
                <a:solidFill>
                  <a:prstClr val="black"/>
                </a:solidFill>
              </a:rPr>
              <a:t>שעובדים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7" name="מציין מיקום של כותרת תחתונה 6">
            <a:extLst>
              <a:ext uri="{FF2B5EF4-FFF2-40B4-BE49-F238E27FC236}">
                <a16:creationId xmlns:a16="http://schemas.microsoft.com/office/drawing/2014/main" id="{0758E009-1CF7-4FA8-9D71-B7397916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38" name="תמונה 37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A1DCD798-18C3-4779-B0C8-A00BD65B3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95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>
            <p:extLst>
              <p:ext uri="{D42A27DB-BD31-4B8C-83A1-F6EECF244321}">
                <p14:modId xmlns:p14="http://schemas.microsoft.com/office/powerpoint/2010/main" val="1394564593"/>
              </p:ext>
            </p:extLst>
          </p:nvPr>
        </p:nvGraphicFramePr>
        <p:xfrm>
          <a:off x="3862964" y="2441901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האם עזבת בשנים האחרונות מקום עבודה, כדי לעזור לאותו אדם?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    (שאלה סגורה) </a:t>
            </a: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6535711" y="2490098"/>
            <a:ext cx="731386" cy="495395"/>
          </a:xfrm>
          <a:prstGeom prst="roundRect">
            <a:avLst/>
          </a:prstGeom>
          <a:solidFill>
            <a:schemeClr val="bg2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br>
              <a:rPr lang="en-US" sz="1200" b="1" dirty="0">
                <a:solidFill>
                  <a:srgbClr val="006600"/>
                </a:solidFill>
              </a:rPr>
            </a:br>
            <a:r>
              <a:rPr lang="he-IL" sz="1200" b="1" dirty="0">
                <a:solidFill>
                  <a:srgbClr val="C00000"/>
                </a:solidFill>
              </a:rPr>
              <a:t>כן</a:t>
            </a:r>
          </a:p>
          <a:p>
            <a:pPr algn="ctr" defTabSz="914308"/>
            <a:r>
              <a:rPr lang="he-IL" sz="1200" b="1" dirty="0">
                <a:solidFill>
                  <a:srgbClr val="C00000"/>
                </a:solidFill>
              </a:rPr>
              <a:t>8%</a:t>
            </a:r>
            <a:br>
              <a:rPr lang="en-US" sz="1200" b="1" dirty="0">
                <a:solidFill>
                  <a:srgbClr val="006600"/>
                </a:solidFill>
              </a:rPr>
            </a:br>
            <a:endParaRPr lang="en-US" sz="1200" b="1" dirty="0">
              <a:solidFill>
                <a:srgbClr val="006600"/>
              </a:solidFill>
            </a:endParaRPr>
          </a:p>
        </p:txBody>
      </p:sp>
      <p:sp>
        <p:nvSpPr>
          <p:cNvPr id="14" name="מלבן מעוגל 7"/>
          <p:cNvSpPr/>
          <p:nvPr/>
        </p:nvSpPr>
        <p:spPr>
          <a:xfrm>
            <a:off x="3330053" y="3466532"/>
            <a:ext cx="990978" cy="518616"/>
          </a:xfrm>
          <a:prstGeom prst="roundRect">
            <a:avLst/>
          </a:prstGeom>
          <a:solidFill>
            <a:schemeClr val="bg2"/>
          </a:solidFill>
          <a:ln w="31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לא</a:t>
            </a:r>
          </a:p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92%</a:t>
            </a:r>
            <a:endParaRPr lang="en-US" sz="1200" b="1" dirty="0">
              <a:solidFill>
                <a:srgbClr val="006600"/>
              </a:solidFill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1948721" y="715708"/>
            <a:ext cx="7466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כ- 8%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שעובדים,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מדווחים שהטיפול אילץ אותם לעזוב בשנים האחרונות מקום עבודה</a:t>
            </a:r>
          </a:p>
        </p:txBody>
      </p:sp>
      <p:sp>
        <p:nvSpPr>
          <p:cNvPr id="9" name="מלבן מעוגל 6"/>
          <p:cNvSpPr/>
          <p:nvPr/>
        </p:nvSpPr>
        <p:spPr>
          <a:xfrm>
            <a:off x="10193866" y="1761666"/>
            <a:ext cx="1783313" cy="5535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472=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</a:t>
            </a:r>
            <a:r>
              <a:rPr lang="en-US" sz="1100" b="1" dirty="0">
                <a:solidFill>
                  <a:prstClr val="black"/>
                </a:solidFill>
              </a:rPr>
              <a:t> CG</a:t>
            </a:r>
            <a:r>
              <a:rPr lang="he-IL" sz="1100" b="1" dirty="0">
                <a:solidFill>
                  <a:prstClr val="black"/>
                </a:solidFill>
              </a:rPr>
              <a:t>שעובדים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D5A893B5-3D53-4F37-93EC-095F337B6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0" name="תמונה 9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5BA79628-F9B6-40CF-8DE0-E58DA91B6F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446275"/>
              </p:ext>
            </p:extLst>
          </p:nvPr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מלבן 1"/>
          <p:cNvSpPr/>
          <p:nvPr/>
        </p:nvSpPr>
        <p:spPr>
          <a:xfrm>
            <a:off x="6575233" y="5885442"/>
            <a:ext cx="533357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 ש: </a:t>
            </a:r>
            <a:r>
              <a:rPr lang="he-IL" sz="1100" b="1" dirty="0"/>
              <a:t>האם דיברת עם מישהו/ פנית למישהו במקום העבודה שלך בנוגע לטיפול באותו אדם? 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      (שאלה סגורה)</a:t>
            </a:r>
          </a:p>
          <a:p>
            <a:r>
              <a:rPr lang="he-IL" sz="1100" b="1" dirty="0"/>
              <a:t>   * אחר כולל תשובות נוספות, שצוינו בשכיחות נמוכה מ- 1%</a:t>
            </a:r>
          </a:p>
          <a:p>
            <a:br>
              <a:rPr lang="en-US" sz="1100" b="1" dirty="0">
                <a:solidFill>
                  <a:prstClr val="black"/>
                </a:solidFill>
                <a:latin typeface="Arial" pitchFamily="34" charset="0"/>
              </a:rPr>
            </a:br>
            <a:br>
              <a:rPr lang="en-US" sz="1100" b="1" dirty="0">
                <a:solidFill>
                  <a:prstClr val="black"/>
                </a:solidFill>
                <a:latin typeface="Arial" pitchFamily="34" charset="0"/>
              </a:rPr>
            </a:br>
            <a:r>
              <a:rPr lang="en-US" sz="1100" b="1" dirty="0">
                <a:solidFill>
                  <a:prstClr val="black"/>
                </a:solidFill>
                <a:latin typeface="Arial" pitchFamily="34" charset="0"/>
              </a:rPr>
              <a:t>   </a:t>
            </a:r>
            <a:endParaRPr lang="he-IL" sz="11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5812809" y="6439440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1100" b="1" dirty="0"/>
              <a:t>   ** הסה"כ גדול מ-100% מחר וניתן היה לסמן יותר מתשובה אחת</a:t>
            </a:r>
            <a:br>
              <a:rPr lang="en-US" sz="1100" b="1" dirty="0"/>
            </a:br>
            <a:endParaRPr lang="he-IL" sz="1100" b="1" dirty="0"/>
          </a:p>
        </p:txBody>
      </p:sp>
      <p:sp>
        <p:nvSpPr>
          <p:cNvPr id="9" name="מלבן 8"/>
          <p:cNvSpPr/>
          <p:nvPr/>
        </p:nvSpPr>
        <p:spPr>
          <a:xfrm>
            <a:off x="11561162" y="6352188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>
                <a:solidFill>
                  <a:prstClr val="black"/>
                </a:solidFill>
              </a:rPr>
              <a:t> </a:t>
            </a:r>
            <a:endParaRPr lang="he-IL" sz="1100" b="1" dirty="0"/>
          </a:p>
        </p:txBody>
      </p:sp>
      <p:sp>
        <p:nvSpPr>
          <p:cNvPr id="11" name="סוגר מסולסל שמאלי 10"/>
          <p:cNvSpPr/>
          <p:nvPr/>
        </p:nvSpPr>
        <p:spPr>
          <a:xfrm rot="5400000">
            <a:off x="6956314" y="252356"/>
            <a:ext cx="526257" cy="6404159"/>
          </a:xfrm>
          <a:prstGeom prst="leftBrac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2620369" y="67456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כ- 40% בלבד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שעובדים,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פנו לגורם מסוים במקום עבודתם, בנוגע למטופל שלהם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3993" y="2816894"/>
            <a:ext cx="187089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002060"/>
                </a:solidFill>
              </a:rPr>
              <a:t>40% בנטרול חפיפה</a:t>
            </a:r>
          </a:p>
        </p:txBody>
      </p:sp>
      <p:sp>
        <p:nvSpPr>
          <p:cNvPr id="10" name="מלבן מעוגל 6"/>
          <p:cNvSpPr/>
          <p:nvPr/>
        </p:nvSpPr>
        <p:spPr>
          <a:xfrm>
            <a:off x="10193866" y="1761666"/>
            <a:ext cx="1783313" cy="5535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472=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</a:t>
            </a:r>
            <a:r>
              <a:rPr lang="en-US" sz="1100" b="1" dirty="0">
                <a:solidFill>
                  <a:prstClr val="black"/>
                </a:solidFill>
              </a:rPr>
              <a:t> CG</a:t>
            </a:r>
            <a:r>
              <a:rPr lang="he-IL" sz="1100" b="1" dirty="0">
                <a:solidFill>
                  <a:prstClr val="black"/>
                </a:solidFill>
              </a:rPr>
              <a:t>שעובדים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11AA15F-4E6C-4F8E-9367-77183E0FD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3" name="תמונה 12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2606968A-0539-4DEF-BB98-083F46430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180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/>
        </p:nvGraphicFramePr>
        <p:xfrm>
          <a:off x="3166928" y="1800456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האם לדעתך המדינה צריכה לעגן בחקיקה מעמד מיוחד לבני משפחה, המטפלים בקרוב חולה?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    (שאלה סגורה) </a:t>
            </a: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7257419" y="2524836"/>
            <a:ext cx="1013124" cy="495395"/>
          </a:xfrm>
          <a:prstGeom prst="roundRect">
            <a:avLst/>
          </a:prstGeom>
          <a:solidFill>
            <a:schemeClr val="bg2"/>
          </a:solidFill>
          <a:ln w="31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br>
              <a:rPr lang="en-US" sz="1200" b="1" dirty="0">
                <a:solidFill>
                  <a:srgbClr val="006600"/>
                </a:solidFill>
              </a:rPr>
            </a:br>
            <a:r>
              <a:rPr lang="he-IL" sz="1200" b="1" dirty="0">
                <a:solidFill>
                  <a:srgbClr val="006600"/>
                </a:solidFill>
              </a:rPr>
              <a:t>כן</a:t>
            </a:r>
          </a:p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92%</a:t>
            </a:r>
            <a:br>
              <a:rPr lang="en-US" sz="1200" b="1" dirty="0">
                <a:solidFill>
                  <a:srgbClr val="006600"/>
                </a:solidFill>
              </a:rPr>
            </a:br>
            <a:endParaRPr lang="en-US" sz="1200" b="1" dirty="0">
              <a:solidFill>
                <a:srgbClr val="006600"/>
              </a:solidFill>
            </a:endParaRPr>
          </a:p>
        </p:txBody>
      </p:sp>
      <p:sp>
        <p:nvSpPr>
          <p:cNvPr id="14" name="מלבן מעוגל 7"/>
          <p:cNvSpPr/>
          <p:nvPr/>
        </p:nvSpPr>
        <p:spPr>
          <a:xfrm>
            <a:off x="4244453" y="1815150"/>
            <a:ext cx="990978" cy="518616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לא</a:t>
            </a:r>
          </a:p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8%</a:t>
            </a:r>
            <a:endParaRPr lang="en-US" sz="1200" b="1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1214203" y="580645"/>
            <a:ext cx="8214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רובם המכריע של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תומכים בחקיקה שתעגן מעמד מיוחד לבני משפחה המטפלים בקרוב חולה</a:t>
            </a:r>
          </a:p>
        </p:txBody>
      </p:sp>
      <p:sp>
        <p:nvSpPr>
          <p:cNvPr id="9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4A7B9465-78EC-4AA2-8D8F-DDAD743C8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0" name="תמונה 9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5535A0EC-DA2B-4039-8CBB-2B3CBD1C1A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3767945"/>
              </p:ext>
            </p:extLst>
          </p:nvPr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113364" y="1603933"/>
            <a:ext cx="9249334" cy="31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מלבן 1"/>
          <p:cNvSpPr/>
          <p:nvPr/>
        </p:nvSpPr>
        <p:spPr>
          <a:xfrm>
            <a:off x="7351634" y="5993557"/>
            <a:ext cx="4567276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 ש: </a:t>
            </a:r>
            <a:r>
              <a:rPr lang="he-IL" sz="1100" b="1" dirty="0"/>
              <a:t>אילו זכויות ושירותים עבורך (בן המשפחה המטפל) יש  לכלול </a:t>
            </a:r>
            <a:r>
              <a:rPr lang="he-IL" sz="1100" b="1" u="sng" dirty="0"/>
              <a:t>בחקיקה</a:t>
            </a:r>
            <a:r>
              <a:rPr lang="he-IL" sz="1100" b="1" dirty="0"/>
              <a:t> ? 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      (שאלה סגורה)</a:t>
            </a:r>
            <a:br>
              <a:rPr lang="en-US" sz="1100" b="1" dirty="0">
                <a:solidFill>
                  <a:prstClr val="black"/>
                </a:solidFill>
                <a:latin typeface="Arial" pitchFamily="34" charset="0"/>
              </a:rPr>
            </a:br>
            <a:r>
              <a:rPr lang="en-US" sz="1100" b="1" dirty="0">
                <a:solidFill>
                  <a:prstClr val="black"/>
                </a:solidFill>
                <a:latin typeface="Arial" pitchFamily="34" charset="0"/>
              </a:rPr>
              <a:t>   </a:t>
            </a:r>
            <a:endParaRPr lang="he-IL" sz="11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לבן מעוגל 6"/>
          <p:cNvSpPr/>
          <p:nvPr/>
        </p:nvSpPr>
        <p:spPr>
          <a:xfrm>
            <a:off x="8748215" y="1761666"/>
            <a:ext cx="3228966" cy="73587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463=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</a:t>
            </a:r>
            <a:r>
              <a:rPr lang="en-US" sz="1100" b="1" dirty="0">
                <a:solidFill>
                  <a:prstClr val="black"/>
                </a:solidFill>
              </a:rPr>
              <a:t>CG </a:t>
            </a:r>
            <a:r>
              <a:rPr lang="he-IL" sz="1100" b="1" dirty="0">
                <a:solidFill>
                  <a:prstClr val="black"/>
                </a:solidFill>
              </a:rPr>
              <a:t> שתומכים בחקיקת מעמד מיוחד</a:t>
            </a:r>
            <a:br>
              <a:rPr lang="en-US" sz="1100" b="1" dirty="0">
                <a:solidFill>
                  <a:prstClr val="black"/>
                </a:solidFill>
              </a:rPr>
            </a:br>
            <a:r>
              <a:rPr lang="he-IL" sz="1100" b="1" dirty="0">
                <a:solidFill>
                  <a:prstClr val="black"/>
                </a:solidFill>
              </a:rPr>
              <a:t>                    לבני משפחה המטפלים בקרוב חולה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7866373" y="6322413"/>
            <a:ext cx="390202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/>
              <a:t>    *הסה"כ גדול מ-100% מחר וניתן היה לסמן יותר מתשובה אחת</a:t>
            </a:r>
            <a:br>
              <a:rPr lang="en-US" sz="1100" b="1" dirty="0"/>
            </a:br>
            <a:r>
              <a:rPr lang="he-IL" sz="1100" b="1" dirty="0"/>
              <a:t>    **</a:t>
            </a:r>
            <a:r>
              <a:rPr lang="he-IL" sz="1100" b="1" dirty="0">
                <a:solidFill>
                  <a:prstClr val="black"/>
                </a:solidFill>
              </a:rPr>
              <a:t>אחר כולל תשובות נוספות, שצוינו בשכיחות נמוכה מ- 1%</a:t>
            </a:r>
            <a:endParaRPr lang="he-IL" sz="1100" b="1" dirty="0"/>
          </a:p>
        </p:txBody>
      </p:sp>
      <p:sp>
        <p:nvSpPr>
          <p:cNvPr id="3" name="מלבן 2"/>
          <p:cNvSpPr/>
          <p:nvPr/>
        </p:nvSpPr>
        <p:spPr>
          <a:xfrm>
            <a:off x="2808157" y="614193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שתי הזכויות היותר נדרשות בחקיקה בנושא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endParaRPr lang="he-IL" sz="1600" b="1" dirty="0">
              <a:solidFill>
                <a:prstClr val="black"/>
              </a:solidFill>
            </a:endParaRP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הם: תוספת ימי מחלה/חופשה ונקודות זיכוי במס הכנסה</a:t>
            </a: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90D08F07-B8AF-4E22-92EC-813DE397C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9" name="תמונה 8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9C0C587C-3083-4097-9332-CDB837D825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180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0" y="2779110"/>
            <a:ext cx="12192000" cy="64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3600" b="1" dirty="0">
                <a:solidFill>
                  <a:prstClr val="black"/>
                </a:solidFill>
              </a:rPr>
              <a:t>3.5 הדרכה מקצועית של ה- </a:t>
            </a:r>
            <a:r>
              <a:rPr lang="en-US" sz="3600" b="1" dirty="0">
                <a:solidFill>
                  <a:prstClr val="black"/>
                </a:solidFill>
              </a:rPr>
              <a:t> CAREGIVERS</a:t>
            </a:r>
            <a:r>
              <a:rPr lang="he-IL" sz="3600" b="1" dirty="0">
                <a:solidFill>
                  <a:prstClr val="black"/>
                </a:solidFill>
              </a:rPr>
              <a:t>בישראל  </a:t>
            </a:r>
            <a:r>
              <a:rPr lang="en-US" sz="3600" b="1" dirty="0">
                <a:solidFill>
                  <a:prstClr val="black"/>
                </a:solidFill>
              </a:rPr>
              <a:t> </a:t>
            </a:r>
            <a:endParaRPr lang="he-IL" sz="3600" b="1" dirty="0">
              <a:solidFill>
                <a:prstClr val="black"/>
              </a:solidFill>
            </a:endParaRP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A7A571BD-3EC7-4932-A4A2-2C35A9EF0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4" name="תמונה 3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D5458643-DD24-4B57-B113-94D433CDB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203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335256"/>
              </p:ext>
            </p:extLst>
          </p:nvPr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216151" y="757396"/>
            <a:ext cx="9249334" cy="56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חברים ובני משפחה הם הגורם העיקרי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המסייע ל- 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בטיפול ביקיריהם </a:t>
            </a:r>
          </a:p>
        </p:txBody>
      </p:sp>
      <p:sp>
        <p:nvSpPr>
          <p:cNvPr id="2" name="מלבן 1"/>
          <p:cNvSpPr/>
          <p:nvPr/>
        </p:nvSpPr>
        <p:spPr>
          <a:xfrm>
            <a:off x="5633562" y="6088559"/>
            <a:ext cx="61879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ש</a:t>
            </a:r>
            <a:r>
              <a:rPr lang="he-IL" sz="1100" b="1" dirty="0"/>
              <a:t> מי מהבאים נותן לך כיום הכי הרבה סיוע/עזרה, כדי שתוכל לטפל באותו אדם באופן קבוע</a:t>
            </a: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? (שאלה סגורה)</a:t>
            </a:r>
          </a:p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* הסה"כ גדול מ-100% מחר וניתן היה לסמן יותר מתשובה אחת</a:t>
            </a:r>
            <a:br>
              <a:rPr lang="en-US" sz="1100" b="1" dirty="0">
                <a:solidFill>
                  <a:prstClr val="black"/>
                </a:solidFill>
                <a:latin typeface="Arial" pitchFamily="34" charset="0"/>
              </a:rPr>
            </a:b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</a:t>
            </a:r>
            <a:r>
              <a:rPr lang="he-IL" sz="1100" b="1" dirty="0">
                <a:solidFill>
                  <a:prstClr val="black"/>
                </a:solidFill>
              </a:rPr>
              <a:t>**אחר כולל תשובות נוספות, שצוינו בשכיחות נמוכה מ- 1%</a:t>
            </a:r>
          </a:p>
          <a:p>
            <a:endParaRPr lang="he-IL" sz="11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EA0F391E-36D9-40BD-883D-A91C3BB4F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8" name="תמונה 7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12D0298D-8FF5-4B45-B834-0842FD9885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231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/>
        </p:nvGraphicFramePr>
        <p:xfrm>
          <a:off x="3862964" y="2441901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האם בעבר איש מקצוע (רופא/ה, אח/</a:t>
            </a:r>
            <a:r>
              <a:rPr lang="he-IL" sz="1100" b="1" dirty="0" err="1"/>
              <a:t>ות</a:t>
            </a:r>
            <a:r>
              <a:rPr lang="he-IL" sz="1100" b="1" dirty="0"/>
              <a:t>, עובד/ת סוציאלי/ת, רוקח/ת </a:t>
            </a:r>
            <a:r>
              <a:rPr lang="he-IL" sz="1100" b="1" dirty="0" err="1"/>
              <a:t>וכו</a:t>
            </a:r>
            <a:r>
              <a:rPr lang="he-IL" sz="1100" b="1" dirty="0"/>
              <a:t>')  הדריך אותך בביצוע משימות עבור האדם שבו אתה מטפל כיום? 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7997588" y="3216782"/>
            <a:ext cx="999800" cy="413524"/>
          </a:xfrm>
          <a:prstGeom prst="roundRect">
            <a:avLst/>
          </a:prstGeom>
          <a:solidFill>
            <a:schemeClr val="bg2"/>
          </a:solidFill>
          <a:ln w="31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כן</a:t>
            </a:r>
          </a:p>
          <a:p>
            <a:pPr algn="ctr" defTabSz="914308"/>
            <a:r>
              <a:rPr lang="he-IL" sz="1200" b="1" dirty="0">
                <a:solidFill>
                  <a:srgbClr val="006600"/>
                </a:solidFill>
              </a:rPr>
              <a:t>33%</a:t>
            </a:r>
            <a:endParaRPr lang="en-US" sz="1200" b="1" dirty="0">
              <a:solidFill>
                <a:srgbClr val="006600"/>
              </a:solidFill>
            </a:endParaRPr>
          </a:p>
        </p:txBody>
      </p:sp>
      <p:sp>
        <p:nvSpPr>
          <p:cNvPr id="14" name="מלבן מעוגל 7"/>
          <p:cNvSpPr/>
          <p:nvPr/>
        </p:nvSpPr>
        <p:spPr>
          <a:xfrm>
            <a:off x="3914239" y="4588879"/>
            <a:ext cx="1279072" cy="54219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לא</a:t>
            </a:r>
          </a:p>
          <a:p>
            <a:pPr algn="ctr" defTabSz="914308"/>
            <a:r>
              <a:rPr lang="he-IL" sz="1200" b="1" dirty="0">
                <a:solidFill>
                  <a:srgbClr val="C0504D">
                    <a:lumMod val="75000"/>
                  </a:srgbClr>
                </a:solidFill>
              </a:rPr>
              <a:t>42%</a:t>
            </a:r>
            <a:endParaRPr lang="en-US" sz="1200" b="1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9" name="מלבן מעוגל 7"/>
          <p:cNvSpPr/>
          <p:nvPr/>
        </p:nvSpPr>
        <p:spPr>
          <a:xfrm>
            <a:off x="4110336" y="2817022"/>
            <a:ext cx="1279072" cy="54219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לא בטוח/</a:t>
            </a:r>
            <a:br>
              <a:rPr lang="en-US" sz="12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לא זוכר</a:t>
            </a:r>
          </a:p>
          <a:p>
            <a:pPr algn="ctr" defTabSz="914308"/>
            <a:r>
              <a:rPr lang="he-IL" sz="1200" b="1" dirty="0">
                <a:solidFill>
                  <a:schemeClr val="bg1">
                    <a:lumMod val="50000"/>
                  </a:schemeClr>
                </a:solidFill>
              </a:rPr>
              <a:t>25%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12" name="מלבן 6"/>
          <p:cNvSpPr>
            <a:spLocks noChangeArrowheads="1"/>
          </p:cNvSpPr>
          <p:nvPr/>
        </p:nvSpPr>
        <p:spPr bwMode="auto">
          <a:xfrm>
            <a:off x="1763183" y="695883"/>
            <a:ext cx="7848871" cy="58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כשליש בלבד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שזכו להדרכה בעבר מאיש מקצוע, בביצוע משימות עבור המטופל שלהם</a:t>
            </a:r>
          </a:p>
        </p:txBody>
      </p:sp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82AE291E-FD08-4030-987A-7EF71AEDD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6" name="תמונה 1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72EDE8F2-54E3-4889-AEFA-10300D8F33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/>
        </p:nvGraphicFramePr>
        <p:xfrm>
          <a:off x="3903907" y="1936934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מי איש המקצוע שהדריך אותך? 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(שאלה פתוחה) </a:t>
            </a:r>
            <a:br>
              <a:rPr lang="en-US" sz="1100" b="1" dirty="0">
                <a:solidFill>
                  <a:prstClr val="black"/>
                </a:solidFill>
              </a:rPr>
            </a:b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7649921" y="2328153"/>
            <a:ext cx="999800" cy="41352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accent5">
                    <a:lumMod val="75000"/>
                  </a:schemeClr>
                </a:solidFill>
              </a:rPr>
              <a:t>רופא</a:t>
            </a:r>
          </a:p>
          <a:p>
            <a:pPr algn="ctr" defTabSz="914308"/>
            <a:r>
              <a:rPr lang="he-IL" sz="1200" b="1" dirty="0">
                <a:solidFill>
                  <a:schemeClr val="accent5">
                    <a:lumMod val="75000"/>
                  </a:schemeClr>
                </a:solidFill>
              </a:rPr>
              <a:t>35%</a:t>
            </a:r>
            <a:endParaRPr lang="en-US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מלבן מעוגל 7"/>
          <p:cNvSpPr/>
          <p:nvPr/>
        </p:nvSpPr>
        <p:spPr>
          <a:xfrm>
            <a:off x="5276918" y="1977331"/>
            <a:ext cx="944896" cy="414828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bg1">
                    <a:lumMod val="65000"/>
                  </a:schemeClr>
                </a:solidFill>
              </a:rPr>
              <a:t>אחר*</a:t>
            </a:r>
          </a:p>
          <a:p>
            <a:pPr algn="ctr" defTabSz="914308"/>
            <a:r>
              <a:rPr lang="he-IL" sz="1200" b="1" dirty="0">
                <a:solidFill>
                  <a:schemeClr val="bg1">
                    <a:lumMod val="65000"/>
                  </a:schemeClr>
                </a:solidFill>
              </a:rPr>
              <a:t>10%</a:t>
            </a:r>
            <a:endParaRPr 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מלבן מעוגל 6"/>
          <p:cNvSpPr/>
          <p:nvPr/>
        </p:nvSpPr>
        <p:spPr>
          <a:xfrm>
            <a:off x="9253182" y="1761665"/>
            <a:ext cx="2723999" cy="572101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algn="ctr" defTabSz="914308"/>
            <a:r>
              <a:rPr lang="he-IL" sz="1100" b="1" dirty="0">
                <a:solidFill>
                  <a:prstClr val="black"/>
                </a:solidFill>
              </a:rPr>
              <a:t>168=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  <a:r>
              <a:rPr lang="he-IL" sz="1100" b="1" dirty="0">
                <a:solidFill>
                  <a:prstClr val="black"/>
                </a:solidFill>
              </a:rPr>
              <a:t> שהודרכו בעבר</a:t>
            </a:r>
            <a:br>
              <a:rPr lang="en-US" sz="1100" b="1" dirty="0">
                <a:solidFill>
                  <a:prstClr val="black"/>
                </a:solidFill>
              </a:rPr>
            </a:br>
            <a:r>
              <a:rPr lang="he-IL" sz="1100" b="1" dirty="0">
                <a:solidFill>
                  <a:prstClr val="black"/>
                </a:solidFill>
              </a:rPr>
              <a:t>                    בביצוע משימות עבור מטופלם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9" name="מלבן מעוגל 7"/>
          <p:cNvSpPr/>
          <p:nvPr/>
        </p:nvSpPr>
        <p:spPr>
          <a:xfrm>
            <a:off x="3794077" y="4336864"/>
            <a:ext cx="1097296" cy="426204"/>
          </a:xfrm>
          <a:prstGeom prst="roundRect">
            <a:avLst/>
          </a:prstGeom>
          <a:solidFill>
            <a:schemeClr val="bg2"/>
          </a:solidFill>
          <a:ln w="3175">
            <a:solidFill>
              <a:srgbClr val="B3FD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A4E85B"/>
                </a:solidFill>
              </a:rPr>
              <a:t>צוות רפואי</a:t>
            </a:r>
          </a:p>
          <a:p>
            <a:pPr algn="ctr" defTabSz="914308"/>
            <a:r>
              <a:rPr lang="he-IL" sz="1200" b="1" dirty="0">
                <a:solidFill>
                  <a:srgbClr val="A4E85B"/>
                </a:solidFill>
              </a:rPr>
              <a:t>18%</a:t>
            </a:r>
            <a:endParaRPr lang="en-US" sz="1200" b="1" dirty="0">
              <a:solidFill>
                <a:srgbClr val="A4E85B"/>
              </a:solidFill>
            </a:endParaRPr>
          </a:p>
        </p:txBody>
      </p:sp>
      <p:sp>
        <p:nvSpPr>
          <p:cNvPr id="10" name="מלבן מעוגל 7"/>
          <p:cNvSpPr/>
          <p:nvPr/>
        </p:nvSpPr>
        <p:spPr>
          <a:xfrm>
            <a:off x="3343702" y="2196439"/>
            <a:ext cx="1509002" cy="478521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accent6"/>
                </a:solidFill>
              </a:rPr>
              <a:t>פסיכולוג/פסיכיאטר</a:t>
            </a:r>
          </a:p>
          <a:p>
            <a:pPr algn="ctr" defTabSz="914308"/>
            <a:r>
              <a:rPr lang="he-IL" sz="1200" b="1" dirty="0">
                <a:solidFill>
                  <a:schemeClr val="accent6"/>
                </a:solidFill>
              </a:rPr>
              <a:t>5%</a:t>
            </a:r>
            <a:endParaRPr lang="en-US" sz="1200" b="1" dirty="0">
              <a:solidFill>
                <a:schemeClr val="accent6"/>
              </a:solidFill>
            </a:endParaRPr>
          </a:p>
        </p:txBody>
      </p:sp>
      <p:sp>
        <p:nvSpPr>
          <p:cNvPr id="12" name="מלבן מעוגל 7"/>
          <p:cNvSpPr/>
          <p:nvPr/>
        </p:nvSpPr>
        <p:spPr>
          <a:xfrm>
            <a:off x="6971346" y="4537455"/>
            <a:ext cx="1017682" cy="451225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אח/אחות</a:t>
            </a:r>
          </a:p>
          <a:p>
            <a:pPr algn="ctr" defTabSz="914308"/>
            <a:r>
              <a:rPr lang="he-IL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19%</a:t>
            </a:r>
            <a:endParaRPr lang="en-US" sz="12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מלבן מעוגל 7"/>
          <p:cNvSpPr/>
          <p:nvPr/>
        </p:nvSpPr>
        <p:spPr>
          <a:xfrm>
            <a:off x="3302757" y="2960716"/>
            <a:ext cx="1004035" cy="423929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עו"ס</a:t>
            </a:r>
          </a:p>
          <a:p>
            <a:pPr algn="ctr" defTabSz="914308"/>
            <a:r>
              <a:rPr lang="he-IL" sz="1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14%</a:t>
            </a:r>
            <a:endParaRPr lang="en-US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מלבן 16"/>
          <p:cNvSpPr/>
          <p:nvPr/>
        </p:nvSpPr>
        <p:spPr>
          <a:xfrm>
            <a:off x="8593582" y="6447724"/>
            <a:ext cx="35028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*אחר כולל תשובות נוספות, שצוינו בשכיחות נמוכה מ- 1%</a:t>
            </a:r>
          </a:p>
        </p:txBody>
      </p:sp>
      <p:sp>
        <p:nvSpPr>
          <p:cNvPr id="2" name="מלבן 1"/>
          <p:cNvSpPr/>
          <p:nvPr/>
        </p:nvSpPr>
        <p:spPr>
          <a:xfrm>
            <a:off x="1306286" y="655884"/>
            <a:ext cx="83166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הרופא הוא איש המקצוע היותר שכיח,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שהדריך בעבר את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בביצוע משימות עבור המטופל שלהם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377866F-DF55-47BE-8936-71B65E73B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8" name="תמונה 17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543D3084-3F03-4D0A-B7A9-52B348A1BF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78564"/>
              </p:ext>
            </p:extLst>
          </p:nvPr>
        </p:nvGraphicFramePr>
        <p:xfrm>
          <a:off x="272775" y="2318287"/>
          <a:ext cx="10479006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479800" y="6418563"/>
            <a:ext cx="86859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עד כמה הרגשת שאתה מסוגל לבצע את אותן המשימות, בעקבות ההדרכה שקיבלת מאיש המקצוע? </a:t>
            </a:r>
          </a:p>
          <a:p>
            <a:pPr lvl="0"/>
            <a:r>
              <a:rPr lang="he-IL" sz="1100" b="1" dirty="0"/>
              <a:t>(שאלה סגורה)</a:t>
            </a:r>
            <a:endParaRPr lang="en-US" sz="1100" dirty="0"/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24" name="סוגר מסולסל שמאלי 23"/>
          <p:cNvSpPr/>
          <p:nvPr/>
        </p:nvSpPr>
        <p:spPr>
          <a:xfrm rot="5400000">
            <a:off x="6569274" y="954167"/>
            <a:ext cx="337669" cy="3622534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rgbClr val="0066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006600"/>
              </a:solidFill>
            </a:endParaRPr>
          </a:p>
        </p:txBody>
      </p:sp>
      <p:grpSp>
        <p:nvGrpSpPr>
          <p:cNvPr id="2" name="קבוצה 2"/>
          <p:cNvGrpSpPr/>
          <p:nvPr/>
        </p:nvGrpSpPr>
        <p:grpSpPr>
          <a:xfrm>
            <a:off x="2892058" y="4504236"/>
            <a:ext cx="6579086" cy="660375"/>
            <a:chOff x="3730753" y="5709219"/>
            <a:chExt cx="6579086" cy="660375"/>
          </a:xfrm>
        </p:grpSpPr>
        <p:grpSp>
          <p:nvGrpSpPr>
            <p:cNvPr id="3" name="קבוצה 1"/>
            <p:cNvGrpSpPr/>
            <p:nvPr/>
          </p:nvGrpSpPr>
          <p:grpSpPr>
            <a:xfrm>
              <a:off x="3730753" y="5709219"/>
              <a:ext cx="6579086" cy="660375"/>
              <a:chOff x="3730753" y="5709219"/>
              <a:chExt cx="6579086" cy="660375"/>
            </a:xfrm>
          </p:grpSpPr>
          <p:sp>
            <p:nvSpPr>
              <p:cNvPr id="23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357422" y="5413926"/>
                <a:ext cx="657123" cy="1247710"/>
              </a:xfrm>
              <a:prstGeom prst="ca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" name="קבוצה 25">
                <a:extLst>
                  <a:ext uri="{FF2B5EF4-FFF2-40B4-BE49-F238E27FC236}">
                    <a16:creationId xmlns:a16="http://schemas.microsoft.com/office/drawing/2014/main" id="{BF304493-8C39-4DD3-9771-758A1EC976BB}"/>
                  </a:ext>
                </a:extLst>
              </p:cNvPr>
              <p:cNvGrpSpPr/>
              <p:nvPr/>
            </p:nvGrpSpPr>
            <p:grpSpPr>
              <a:xfrm>
                <a:off x="3730753" y="5710697"/>
                <a:ext cx="6579086" cy="658897"/>
                <a:chOff x="1566609" y="4369761"/>
                <a:chExt cx="4435002" cy="433680"/>
              </a:xfrm>
            </p:grpSpPr>
            <p:grpSp>
              <p:nvGrpSpPr>
                <p:cNvPr id="5" name="קבוצה 26">
                  <a:extLst>
                    <a:ext uri="{FF2B5EF4-FFF2-40B4-BE49-F238E27FC236}">
                      <a16:creationId xmlns:a16="http://schemas.microsoft.com/office/drawing/2014/main" id="{80984CA7-C587-4843-ACF4-2D1BC0E310A2}"/>
                    </a:ext>
                  </a:extLst>
                </p:cNvPr>
                <p:cNvGrpSpPr/>
                <p:nvPr/>
              </p:nvGrpSpPr>
              <p:grpSpPr>
                <a:xfrm>
                  <a:off x="1566609" y="4369761"/>
                  <a:ext cx="3767764" cy="433680"/>
                  <a:chOff x="1566609" y="4369761"/>
                  <a:chExt cx="3767764" cy="433680"/>
                </a:xfrm>
              </p:grpSpPr>
              <p:sp>
                <p:nvSpPr>
                  <p:cNvPr id="3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4697572" y="4166639"/>
                    <a:ext cx="432513" cy="841089"/>
                  </a:xfrm>
                  <a:prstGeom prst="can">
                    <a:avLst/>
                  </a:pr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4" name="פחית 3">
                    <a:extLst>
                      <a:ext uri="{FF2B5EF4-FFF2-40B4-BE49-F238E27FC236}">
                        <a16:creationId xmlns:a16="http://schemas.microsoft.com/office/drawing/2014/main" id="{F5AFDA98-7B9C-4912-BDD9-1B3AD582C55E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967862" y="4166640"/>
                    <a:ext cx="432513" cy="841089"/>
                  </a:xfrm>
                  <a:prstGeom prst="can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פחית 3">
                    <a:extLst>
                      <a:ext uri="{FF2B5EF4-FFF2-40B4-BE49-F238E27FC236}">
                        <a16:creationId xmlns:a16="http://schemas.microsoft.com/office/drawing/2014/main" id="{1D8A01C9-102E-4E37-8376-2C921B7E4688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232459" y="4165473"/>
                    <a:ext cx="432513" cy="841089"/>
                  </a:xfrm>
                  <a:prstGeom prst="can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  <a:highlight>
                        <a:srgbClr val="A4E85B"/>
                      </a:highlight>
                    </a:endParaRPr>
                  </a:p>
                </p:txBody>
              </p:sp>
              <p:sp>
                <p:nvSpPr>
                  <p:cNvPr id="36" name="פחית 3">
                    <a:extLst>
                      <a:ext uri="{FF2B5EF4-FFF2-40B4-BE49-F238E27FC236}">
                        <a16:creationId xmlns:a16="http://schemas.microsoft.com/office/drawing/2014/main" id="{3BFF762A-A3DA-40C6-B612-B321114C9A7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500895" y="4165480"/>
                    <a:ext cx="432513" cy="841089"/>
                  </a:xfrm>
                  <a:prstGeom prst="can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פחית 3"/>
                  <p:cNvSpPr/>
                  <p:nvPr/>
                </p:nvSpPr>
                <p:spPr bwMode="auto">
                  <a:xfrm rot="16200000">
                    <a:off x="1770897" y="4165480"/>
                    <a:ext cx="432513" cy="841089"/>
                  </a:xfrm>
                  <a:prstGeom prst="can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1662279" y="4460080"/>
                  <a:ext cx="700199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/>
                    <a:t>כלל לא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he-IL" altLang="he-IL" sz="1000" b="1" dirty="0"/>
                </a:p>
              </p:txBody>
            </p:sp>
            <p:sp>
              <p:nvSpPr>
                <p:cNvPr id="29" name="TextBox 27">
                  <a:extLst>
                    <a:ext uri="{FF2B5EF4-FFF2-40B4-BE49-F238E27FC236}">
                      <a16:creationId xmlns:a16="http://schemas.microsoft.com/office/drawing/2014/main" id="{58AB98B2-9E31-4A08-9440-FA751F115C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53889" y="445830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מועטה</a:t>
                  </a:r>
                </a:p>
              </p:txBody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1C913000-8A1F-4B02-8157-F5E8371036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6376" y="4455509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חלקית</a:t>
                  </a: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CB104901-A165-4D52-9C40-6C8B635333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8812" y="447242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במידה</a:t>
                  </a:r>
                  <a:br>
                    <a:rPr lang="en-US" altLang="he-IL" sz="1000" b="1" dirty="0">
                      <a:solidFill>
                        <a:srgbClr val="000000"/>
                      </a:solidFill>
                    </a:rPr>
                  </a:b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רבה</a:t>
                  </a:r>
                </a:p>
              </p:txBody>
            </p:sp>
            <p:sp>
              <p:nvSpPr>
                <p:cNvPr id="32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48727" y="4459273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יודע/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בטוח</a:t>
                  </a:r>
                </a:p>
              </p:txBody>
            </p:sp>
          </p:grpSp>
        </p:grp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3165" y="5846685"/>
              <a:ext cx="1116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במידה</a:t>
              </a:r>
              <a:br>
                <a:rPr lang="en-US" altLang="he-IL" sz="1000" b="1" dirty="0">
                  <a:solidFill>
                    <a:srgbClr val="000000"/>
                  </a:solidFill>
                </a:rPr>
              </a:br>
              <a:r>
                <a:rPr lang="he-IL" altLang="he-IL" sz="1000" b="1" dirty="0">
                  <a:solidFill>
                    <a:srgbClr val="000000"/>
                  </a:solidFill>
                </a:rPr>
                <a:t>רבה מאד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250671" y="2265532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006600"/>
                </a:solidFill>
              </a:rPr>
              <a:t>74%</a:t>
            </a:r>
          </a:p>
        </p:txBody>
      </p:sp>
      <p:sp>
        <p:nvSpPr>
          <p:cNvPr id="25" name="מלבן מעוגל 6"/>
          <p:cNvSpPr/>
          <p:nvPr/>
        </p:nvSpPr>
        <p:spPr>
          <a:xfrm>
            <a:off x="9253182" y="1761665"/>
            <a:ext cx="2723999" cy="572101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algn="ctr" defTabSz="914308"/>
            <a:r>
              <a:rPr lang="he-IL" sz="1100" b="1" dirty="0">
                <a:solidFill>
                  <a:prstClr val="black"/>
                </a:solidFill>
              </a:rPr>
              <a:t>168=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נדגמים שהודרכו בעבר</a:t>
            </a:r>
            <a:br>
              <a:rPr lang="en-US" sz="1100" b="1" dirty="0">
                <a:solidFill>
                  <a:prstClr val="black"/>
                </a:solidFill>
              </a:rPr>
            </a:br>
            <a:r>
              <a:rPr lang="he-IL" sz="1100" b="1" dirty="0">
                <a:solidFill>
                  <a:prstClr val="black"/>
                </a:solidFill>
              </a:rPr>
              <a:t>                    בביצוע משימות עבור מטופלם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1801599" y="685163"/>
            <a:ext cx="7895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כשלושה מכל ארבעה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שהודרכו בעבר ע"י איש מקצוע,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הרגישו במידה רבה שההדרכה תרמה להם</a:t>
            </a:r>
          </a:p>
        </p:txBody>
      </p:sp>
      <p:sp>
        <p:nvSpPr>
          <p:cNvPr id="7" name="מציין מיקום של כותרת תחתונה 6">
            <a:extLst>
              <a:ext uri="{FF2B5EF4-FFF2-40B4-BE49-F238E27FC236}">
                <a16:creationId xmlns:a16="http://schemas.microsoft.com/office/drawing/2014/main" id="{9969C4CA-DDCC-4710-9AB9-8213A51A2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7" name="תמונה 2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B3C0FF6B-E810-4832-A611-0A115D90EC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95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772301"/>
              </p:ext>
            </p:extLst>
          </p:nvPr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מלבן 1"/>
          <p:cNvSpPr/>
          <p:nvPr/>
        </p:nvSpPr>
        <p:spPr>
          <a:xfrm>
            <a:off x="4064286" y="6317734"/>
            <a:ext cx="775725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ש</a:t>
            </a:r>
            <a:r>
              <a:rPr lang="he-IL" sz="1100" b="1" dirty="0"/>
              <a:t> אם היית צריך ללמוד לבצע פעולות רפואיות ולקבל החלטות רפואיות, מה מהבאות היא דרך טובה ויעילה מבחינתך? (שאלה סגורה)</a:t>
            </a:r>
          </a:p>
          <a:p>
            <a:r>
              <a:rPr lang="he-IL" sz="1100" b="1" dirty="0"/>
              <a:t>** הסה"כ גדול מ-100% מחר וניתן היה לסמן יותר מתשובה אחת</a:t>
            </a:r>
          </a:p>
        </p:txBody>
      </p:sp>
      <p:sp>
        <p:nvSpPr>
          <p:cNvPr id="6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לבן 2"/>
          <p:cNvSpPr/>
          <p:nvPr/>
        </p:nvSpPr>
        <p:spPr>
          <a:xfrm>
            <a:off x="2685143" y="572478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שתי צורות ההדרכה היותר מועדפות ע"י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הן: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שו"ת במוקד טלפוני והדרכה פנים אל פנים</a:t>
            </a: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B47CCACE-115B-4973-BF3D-D0772CD5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7" name="תמונה 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84A7BA8D-AAC0-40E2-BF3F-CC4E2D57AC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231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תרשים 10"/>
          <p:cNvGraphicFramePr/>
          <p:nvPr>
            <p:extLst>
              <p:ext uri="{D42A27DB-BD31-4B8C-83A1-F6EECF244321}">
                <p14:modId xmlns:p14="http://schemas.microsoft.com/office/powerpoint/2010/main" val="2468828504"/>
              </p:ext>
            </p:extLst>
          </p:nvPr>
        </p:nvGraphicFramePr>
        <p:xfrm>
          <a:off x="3903907" y="2371649"/>
          <a:ext cx="4752528" cy="3660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מלבן 14"/>
          <p:cNvSpPr/>
          <p:nvPr/>
        </p:nvSpPr>
        <p:spPr>
          <a:xfrm>
            <a:off x="3827418" y="6089641"/>
            <a:ext cx="82248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1100" b="1" dirty="0">
                <a:solidFill>
                  <a:prstClr val="black"/>
                </a:solidFill>
              </a:rPr>
              <a:t>ש</a:t>
            </a: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: </a:t>
            </a:r>
            <a:r>
              <a:rPr lang="he-IL" sz="1100" b="1" dirty="0"/>
              <a:t>האם אתה מקבל/ קיבלת בעבר תמיכה או ייעוץ במסגרת מקצועית כדי להקל </a:t>
            </a:r>
            <a:r>
              <a:rPr lang="he-IL" sz="1100" b="1" u="sng" dirty="0"/>
              <a:t>עליך עם ההתמודדות האישית שלך</a:t>
            </a:r>
            <a:r>
              <a:rPr lang="he-IL" sz="1100" b="1" dirty="0"/>
              <a:t> בטיפול ביקירך</a:t>
            </a: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?</a:t>
            </a:r>
            <a:br>
              <a:rPr lang="en-US" sz="1100" b="1" dirty="0">
                <a:solidFill>
                  <a:prstClr val="black"/>
                </a:solidFill>
                <a:latin typeface="Arial" pitchFamily="34" charset="0"/>
              </a:rPr>
            </a:b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  (שאלה סגורה) </a:t>
            </a:r>
            <a:br>
              <a:rPr lang="en-US" sz="1100" b="1" dirty="0">
                <a:solidFill>
                  <a:prstClr val="black"/>
                </a:solidFill>
              </a:rPr>
            </a:br>
            <a:endParaRPr lang="en-US" sz="1100" dirty="0">
              <a:solidFill>
                <a:prstClr val="black"/>
              </a:solidFill>
            </a:endParaRPr>
          </a:p>
          <a:p>
            <a:endParaRPr lang="he-IL" sz="11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מלבן מעוגל 7"/>
          <p:cNvSpPr/>
          <p:nvPr/>
        </p:nvSpPr>
        <p:spPr>
          <a:xfrm>
            <a:off x="7908325" y="2248930"/>
            <a:ext cx="1532229" cy="554531"/>
          </a:xfrm>
          <a:prstGeom prst="roundRect">
            <a:avLst/>
          </a:prstGeom>
          <a:solidFill>
            <a:schemeClr val="bg2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C00000"/>
                </a:solidFill>
              </a:rPr>
              <a:t>לא מקבל/</a:t>
            </a:r>
            <a:br>
              <a:rPr lang="en-US" sz="1200" b="1" dirty="0">
                <a:solidFill>
                  <a:srgbClr val="C00000"/>
                </a:solidFill>
              </a:rPr>
            </a:br>
            <a:r>
              <a:rPr lang="he-IL" sz="1200" b="1" dirty="0">
                <a:solidFill>
                  <a:srgbClr val="C00000"/>
                </a:solidFill>
              </a:rPr>
              <a:t>לא קיבלתי תמיכה</a:t>
            </a:r>
          </a:p>
          <a:p>
            <a:pPr algn="ctr" defTabSz="914308"/>
            <a:r>
              <a:rPr lang="he-IL" sz="1200" b="1" dirty="0">
                <a:solidFill>
                  <a:srgbClr val="C00000"/>
                </a:solidFill>
              </a:rPr>
              <a:t>79%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14" name="מלבן מעוגל 7"/>
          <p:cNvSpPr/>
          <p:nvPr/>
        </p:nvSpPr>
        <p:spPr>
          <a:xfrm>
            <a:off x="6383730" y="2205048"/>
            <a:ext cx="944896" cy="414828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bg1">
                    <a:lumMod val="65000"/>
                  </a:schemeClr>
                </a:solidFill>
              </a:rPr>
              <a:t>אחר*</a:t>
            </a:r>
          </a:p>
          <a:p>
            <a:pPr algn="ctr" defTabSz="914308"/>
            <a:r>
              <a:rPr lang="he-IL" sz="1200" b="1" dirty="0">
                <a:solidFill>
                  <a:schemeClr val="bg1">
                    <a:lumMod val="65000"/>
                  </a:schemeClr>
                </a:solidFill>
              </a:rPr>
              <a:t>3%</a:t>
            </a:r>
            <a:endParaRPr 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מלבן מעוגל 7"/>
          <p:cNvSpPr/>
          <p:nvPr/>
        </p:nvSpPr>
        <p:spPr>
          <a:xfrm>
            <a:off x="2011680" y="2931640"/>
            <a:ext cx="2583163" cy="242633"/>
          </a:xfrm>
          <a:prstGeom prst="roundRect">
            <a:avLst/>
          </a:prstGeom>
          <a:solidFill>
            <a:schemeClr val="bg2"/>
          </a:solidFill>
          <a:ln w="3175">
            <a:solidFill>
              <a:srgbClr val="B3FD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rgbClr val="A4E85B"/>
                </a:solidFill>
              </a:rPr>
              <a:t>נעזרתי בעמותות שמספקות ייעוץ  5%</a:t>
            </a:r>
          </a:p>
        </p:txBody>
      </p:sp>
      <p:sp>
        <p:nvSpPr>
          <p:cNvPr id="10" name="מלבן מעוגל 7"/>
          <p:cNvSpPr/>
          <p:nvPr/>
        </p:nvSpPr>
        <p:spPr>
          <a:xfrm>
            <a:off x="3030583" y="2303560"/>
            <a:ext cx="2961704" cy="282885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accent6"/>
                </a:solidFill>
              </a:rPr>
              <a:t>השתתפתי בקבוצת תמיכה לבני משפחה 3%</a:t>
            </a:r>
            <a:endParaRPr lang="en-US" sz="1200" b="1" dirty="0">
              <a:solidFill>
                <a:schemeClr val="accent6"/>
              </a:solidFill>
            </a:endParaRPr>
          </a:p>
        </p:txBody>
      </p:sp>
      <p:sp>
        <p:nvSpPr>
          <p:cNvPr id="12" name="מלבן מעוגל 7"/>
          <p:cNvSpPr/>
          <p:nvPr/>
        </p:nvSpPr>
        <p:spPr>
          <a:xfrm>
            <a:off x="2050869" y="3252651"/>
            <a:ext cx="2296889" cy="27432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הלכתי לייעוץ פסיכולוגי פרטי  6%</a:t>
            </a:r>
          </a:p>
        </p:txBody>
      </p:sp>
      <p:sp>
        <p:nvSpPr>
          <p:cNvPr id="16" name="מלבן מעוגל 7"/>
          <p:cNvSpPr/>
          <p:nvPr/>
        </p:nvSpPr>
        <p:spPr>
          <a:xfrm>
            <a:off x="1619795" y="2622847"/>
            <a:ext cx="3610672" cy="264045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308"/>
            <a:r>
              <a:rPr lang="he-IL" sz="1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אני חבר בקבוצה בפייסבוק של טיפול בבני משפחה 4%</a:t>
            </a:r>
          </a:p>
        </p:txBody>
      </p:sp>
      <p:sp>
        <p:nvSpPr>
          <p:cNvPr id="17" name="מלבן 16"/>
          <p:cNvSpPr/>
          <p:nvPr/>
        </p:nvSpPr>
        <p:spPr>
          <a:xfrm>
            <a:off x="8470015" y="6435368"/>
            <a:ext cx="35028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*אחר כולל תשובות נוספות, שצוינו בשכיחות נמוכה מ- 1%</a:t>
            </a:r>
          </a:p>
        </p:txBody>
      </p:sp>
      <p:sp>
        <p:nvSpPr>
          <p:cNvPr id="2" name="מלבן 1"/>
          <p:cNvSpPr/>
          <p:nvPr/>
        </p:nvSpPr>
        <p:spPr>
          <a:xfrm>
            <a:off x="1306286" y="655884"/>
            <a:ext cx="83166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רוב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לא זכו בעבר לתמיכה או ייעוץ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שיקל על ההתמודדות האישית שלהם בטיפול ביקיריהם</a:t>
            </a:r>
          </a:p>
        </p:txBody>
      </p:sp>
      <p:sp>
        <p:nvSpPr>
          <p:cNvPr id="18" name="מלבן מעוגל 6"/>
          <p:cNvSpPr/>
          <p:nvPr/>
        </p:nvSpPr>
        <p:spPr>
          <a:xfrm>
            <a:off x="10316135" y="1761666"/>
            <a:ext cx="1661046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506=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6737ECC-9DE6-443B-993C-434A8410B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9" name="תמונה 18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FB57074E-83F3-4FE0-BA3C-752C57E52E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65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002596"/>
              </p:ext>
            </p:extLst>
          </p:nvPr>
        </p:nvGraphicFramePr>
        <p:xfrm>
          <a:off x="2157811" y="1023582"/>
          <a:ext cx="10628242" cy="5834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סמן באיזו מידה היית מעוניין/לא מעוניין לקבל עזרה/ייעוץ על מנת להקל עליך בטיפול באותו אדם?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0" name="מלבן מעוגל 6">
            <a:extLst>
              <a:ext uri="{FF2B5EF4-FFF2-40B4-BE49-F238E27FC236}">
                <a16:creationId xmlns:a16="http://schemas.microsoft.com/office/drawing/2014/main" id="{9930E7EB-851B-4218-9FD2-FCFA6B11432C}"/>
              </a:ext>
            </a:extLst>
          </p:cNvPr>
          <p:cNvSpPr/>
          <p:nvPr/>
        </p:nvSpPr>
        <p:spPr>
          <a:xfrm>
            <a:off x="286603" y="3395525"/>
            <a:ext cx="2715904" cy="507732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lvl="0" algn="ctr"/>
            <a:r>
              <a:rPr lang="he-IL" sz="1000" b="1" dirty="0">
                <a:solidFill>
                  <a:schemeClr val="tx1"/>
                </a:solidFill>
              </a:rPr>
              <a:t>קבלת יותר עזרה בטיפול בקרוב </a:t>
            </a:r>
            <a:br>
              <a:rPr lang="he-IL" sz="1000" b="1" dirty="0">
                <a:solidFill>
                  <a:schemeClr val="tx1"/>
                </a:solidFill>
              </a:rPr>
            </a:br>
            <a:r>
              <a:rPr lang="he-IL" sz="1000" b="1" dirty="0">
                <a:solidFill>
                  <a:schemeClr val="tx1"/>
                </a:solidFill>
              </a:rPr>
              <a:t>ממטפל/ת או מגורמים אחרים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מלבן מעוגל 6">
            <a:extLst>
              <a:ext uri="{FF2B5EF4-FFF2-40B4-BE49-F238E27FC236}">
                <a16:creationId xmlns:a16="http://schemas.microsoft.com/office/drawing/2014/main" id="{2DA387FB-AC8A-48A5-BBEF-F5558911C749}"/>
              </a:ext>
            </a:extLst>
          </p:cNvPr>
          <p:cNvSpPr/>
          <p:nvPr/>
        </p:nvSpPr>
        <p:spPr>
          <a:xfrm>
            <a:off x="204716" y="2578994"/>
            <a:ext cx="2797792" cy="628229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sp>
        <p:nvSpPr>
          <p:cNvPr id="102" name="מלבן מעוגל 6">
            <a:extLst>
              <a:ext uri="{FF2B5EF4-FFF2-40B4-BE49-F238E27FC236}">
                <a16:creationId xmlns:a16="http://schemas.microsoft.com/office/drawing/2014/main" id="{BE21D4E8-DA80-485B-AF25-31092B921B7D}"/>
              </a:ext>
            </a:extLst>
          </p:cNvPr>
          <p:cNvSpPr/>
          <p:nvPr/>
        </p:nvSpPr>
        <p:spPr>
          <a:xfrm>
            <a:off x="177423" y="1752459"/>
            <a:ext cx="2866027" cy="5760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3466531" y="5884869"/>
            <a:ext cx="6997647" cy="447602"/>
            <a:chOff x="5808504" y="5843927"/>
            <a:chExt cx="4341775" cy="447602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08504" y="5844137"/>
              <a:ext cx="4341775" cy="447392"/>
              <a:chOff x="5333391" y="4364044"/>
              <a:chExt cx="4341775" cy="447392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33391" y="4369768"/>
                <a:ext cx="4341775" cy="437756"/>
                <a:chOff x="5333391" y="4369768"/>
                <a:chExt cx="4341775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00BF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37679" y="4165480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33017" y="4411326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מעוניין במידה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רבה מאד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4336" y="43788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מעוניין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במידה רבה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33251" y="439003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מעוניין במידה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חלקית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מעוניין במידה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מועטה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 מעוניין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כלל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3559425" y="737185"/>
            <a:ext cx="7848871" cy="904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ארבעת הנושאים מתוך העשרה שנבדקו, שבהם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 יותר מעוניינים בסיוע, הם: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קבלת יעוץ בניהול הטיפול, קבלת מידע ע המחלה/המוגבלות, 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קבלת סיוע פיזי בטיפול וקבלת הכוונה בקבלת החלטות הקשורות לטיפול</a:t>
            </a:r>
          </a:p>
        </p:txBody>
      </p:sp>
      <p:sp>
        <p:nvSpPr>
          <p:cNvPr id="174081" name="Rectangle 1"/>
          <p:cNvSpPr>
            <a:spLocks noChangeArrowheads="1"/>
          </p:cNvSpPr>
          <p:nvPr/>
        </p:nvSpPr>
        <p:spPr bwMode="auto">
          <a:xfrm>
            <a:off x="81888" y="1801032"/>
            <a:ext cx="292062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he-IL" sz="1000" b="1" dirty="0"/>
              <a:t>קבלת ייעוץ בניהול הטיפול </a:t>
            </a:r>
            <a:br>
              <a:rPr lang="he-IL" sz="1000" b="1" dirty="0"/>
            </a:br>
            <a:r>
              <a:rPr lang="he-IL" sz="1000" b="1" dirty="0"/>
              <a:t>(לאיזה גוף כדאי לפנות, מה הזכויות שצריך לדרוש ממנו, איזה טפסים למלא, איך למלא אותם) </a:t>
            </a:r>
            <a:endParaRPr lang="en-US" sz="1000" dirty="0"/>
          </a:p>
        </p:txBody>
      </p:sp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-245664" y="2775031"/>
            <a:ext cx="313898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he-IL" sz="1000" b="1" dirty="0"/>
              <a:t>קבלת מידע על המחלה/ המוגבלות של המטופל</a:t>
            </a:r>
            <a:endParaRPr lang="en-US" sz="1000" dirty="0"/>
          </a:p>
        </p:txBody>
      </p:sp>
      <p:sp>
        <p:nvSpPr>
          <p:cNvPr id="26" name="מלבן מעוגל 6">
            <a:extLst>
              <a:ext uri="{FF2B5EF4-FFF2-40B4-BE49-F238E27FC236}">
                <a16:creationId xmlns:a16="http://schemas.microsoft.com/office/drawing/2014/main" id="{BE21D4E8-DA80-485B-AF25-31092B921B7D}"/>
              </a:ext>
            </a:extLst>
          </p:cNvPr>
          <p:cNvSpPr/>
          <p:nvPr/>
        </p:nvSpPr>
        <p:spPr>
          <a:xfrm>
            <a:off x="150128" y="4102147"/>
            <a:ext cx="2866027" cy="5760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sp>
        <p:nvSpPr>
          <p:cNvPr id="25" name="מלבן 24"/>
          <p:cNvSpPr/>
          <p:nvPr/>
        </p:nvSpPr>
        <p:spPr>
          <a:xfrm>
            <a:off x="81888" y="4211296"/>
            <a:ext cx="29433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1000" b="1" dirty="0"/>
              <a:t>לקבל הכוונה וסיוע בקבלת החלטות הקשורות לטיפול (בחירת רופא, דרכי טיפול, מקום טיפול ועוד)</a:t>
            </a:r>
            <a:endParaRPr lang="he-IL" sz="1000" dirty="0"/>
          </a:p>
        </p:txBody>
      </p:sp>
      <p:sp>
        <p:nvSpPr>
          <p:cNvPr id="27" name="מלבן מעוגל 6">
            <a:extLst>
              <a:ext uri="{FF2B5EF4-FFF2-40B4-BE49-F238E27FC236}">
                <a16:creationId xmlns:a16="http://schemas.microsoft.com/office/drawing/2014/main" id="{2DA387FB-AC8A-48A5-BBEF-F5558911C749}"/>
              </a:ext>
            </a:extLst>
          </p:cNvPr>
          <p:cNvSpPr/>
          <p:nvPr/>
        </p:nvSpPr>
        <p:spPr>
          <a:xfrm>
            <a:off x="179695" y="4860440"/>
            <a:ext cx="2797792" cy="448537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4024" y="4956396"/>
            <a:ext cx="228299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להתאוורר, לקחת פסק זמן מהטיפול </a:t>
            </a:r>
            <a:endParaRPr kumimoji="0" lang="he-IL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3944983" y="1724297"/>
            <a:ext cx="3958046" cy="31612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A8F8D96-6AA1-454A-9719-7640130A9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31" name="תמונה 30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EF097D4E-8953-4AEE-A33A-82428BBEF3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002596"/>
              </p:ext>
            </p:extLst>
          </p:nvPr>
        </p:nvGraphicFramePr>
        <p:xfrm>
          <a:off x="2157811" y="1023582"/>
          <a:ext cx="10628242" cy="5834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4940490" y="6367763"/>
            <a:ext cx="717442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</a:t>
            </a:r>
            <a:r>
              <a:rPr lang="he-IL" sz="1100" b="1" dirty="0"/>
              <a:t> סמן באיזו מידה היית מעוניין/לא מעוניין לקבל עזרה/ייעוץ על מנת להקל עליך בטיפול באותו אדם?</a:t>
            </a:r>
            <a:endParaRPr lang="en-US" sz="1100" dirty="0"/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100" name="מלבן מעוגל 6">
            <a:extLst>
              <a:ext uri="{FF2B5EF4-FFF2-40B4-BE49-F238E27FC236}">
                <a16:creationId xmlns:a16="http://schemas.microsoft.com/office/drawing/2014/main" id="{9930E7EB-851B-4218-9FD2-FCFA6B11432C}"/>
              </a:ext>
            </a:extLst>
          </p:cNvPr>
          <p:cNvSpPr/>
          <p:nvPr/>
        </p:nvSpPr>
        <p:spPr>
          <a:xfrm>
            <a:off x="286603" y="3395525"/>
            <a:ext cx="2715904" cy="507732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lvl="0" algn="ctr"/>
            <a:r>
              <a:rPr lang="he-IL" sz="1000" b="1" dirty="0">
                <a:solidFill>
                  <a:schemeClr val="tx1"/>
                </a:solidFill>
              </a:rPr>
              <a:t>לקבל ייעוץ כיצד לאזן בין העבודה שלי </a:t>
            </a:r>
            <a:br>
              <a:rPr lang="en-US" sz="1000" b="1" dirty="0">
                <a:solidFill>
                  <a:schemeClr val="tx1"/>
                </a:solidFill>
              </a:rPr>
            </a:br>
            <a:r>
              <a:rPr lang="he-IL" sz="1000" b="1" dirty="0">
                <a:solidFill>
                  <a:schemeClr val="tx1"/>
                </a:solidFill>
              </a:rPr>
              <a:t>לבין משימות הטיפול 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01" name="מלבן מעוגל 6">
            <a:extLst>
              <a:ext uri="{FF2B5EF4-FFF2-40B4-BE49-F238E27FC236}">
                <a16:creationId xmlns:a16="http://schemas.microsoft.com/office/drawing/2014/main" id="{2DA387FB-AC8A-48A5-BBEF-F5558911C749}"/>
              </a:ext>
            </a:extLst>
          </p:cNvPr>
          <p:cNvSpPr/>
          <p:nvPr/>
        </p:nvSpPr>
        <p:spPr>
          <a:xfrm>
            <a:off x="204716" y="2578994"/>
            <a:ext cx="2797792" cy="628229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sp>
        <p:nvSpPr>
          <p:cNvPr id="102" name="מלבן מעוגל 6">
            <a:extLst>
              <a:ext uri="{FF2B5EF4-FFF2-40B4-BE49-F238E27FC236}">
                <a16:creationId xmlns:a16="http://schemas.microsoft.com/office/drawing/2014/main" id="{BE21D4E8-DA80-485B-AF25-31092B921B7D}"/>
              </a:ext>
            </a:extLst>
          </p:cNvPr>
          <p:cNvSpPr/>
          <p:nvPr/>
        </p:nvSpPr>
        <p:spPr>
          <a:xfrm>
            <a:off x="177423" y="1752459"/>
            <a:ext cx="2866027" cy="5760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3466531" y="5884869"/>
            <a:ext cx="6997647" cy="447602"/>
            <a:chOff x="5808504" y="5843927"/>
            <a:chExt cx="4341775" cy="447602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5808504" y="5844137"/>
              <a:ext cx="4341775" cy="447392"/>
              <a:chOff x="5333391" y="4364044"/>
              <a:chExt cx="4341775" cy="447392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5333391" y="4369768"/>
                <a:ext cx="4341775" cy="437756"/>
                <a:chOff x="5333391" y="4369768"/>
                <a:chExt cx="4341775" cy="437756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9038365" y="4169665"/>
                  <a:ext cx="432513" cy="841089"/>
                </a:xfrm>
                <a:prstGeom prst="can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342503" y="4169665"/>
                  <a:ext cx="432513" cy="841089"/>
                </a:xfrm>
                <a:prstGeom prst="can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609736" y="4170723"/>
                  <a:ext cx="432513" cy="841089"/>
                </a:xfrm>
                <a:prstGeom prst="can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6937380" y="4170217"/>
                  <a:ext cx="432513" cy="841089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5" name="פחית 3">
                  <a:extLst>
                    <a:ext uri="{FF2B5EF4-FFF2-40B4-BE49-F238E27FC236}">
                      <a16:creationId xmlns:a16="http://schemas.microsoft.com/office/drawing/2014/main" id="{3BFF762A-A3DA-40C6-B612-B321114C9A7C}"/>
                    </a:ext>
                  </a:extLst>
                </p:cNvPr>
                <p:cNvSpPr/>
                <p:nvPr/>
              </p:nvSpPr>
              <p:spPr bwMode="auto">
                <a:xfrm rot="16200000">
                  <a:off x="6226734" y="4165480"/>
                  <a:ext cx="432513" cy="841089"/>
                </a:xfrm>
                <a:prstGeom prst="can">
                  <a:avLst/>
                </a:prstGeom>
                <a:solidFill>
                  <a:srgbClr val="00BF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6" name="פחית 3"/>
                <p:cNvSpPr/>
                <p:nvPr/>
              </p:nvSpPr>
              <p:spPr bwMode="auto">
                <a:xfrm rot="16200000">
                  <a:off x="5537679" y="4165480"/>
                  <a:ext cx="432513" cy="841089"/>
                </a:xfrm>
                <a:prstGeom prst="can">
                  <a:avLst/>
                </a:prstGeom>
                <a:solidFill>
                  <a:srgbClr val="00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1" name="TextBox 27"/>
              <p:cNvSpPr txBox="1">
                <a:spLocks noChangeArrowheads="1"/>
              </p:cNvSpPr>
              <p:nvPr/>
            </p:nvSpPr>
            <p:spPr bwMode="auto">
              <a:xfrm>
                <a:off x="5433017" y="4411326"/>
                <a:ext cx="7001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/>
                  <a:t>מעוניין במידה</a:t>
                </a:r>
                <a:br>
                  <a:rPr lang="en-US" altLang="he-IL" sz="1000" b="1" dirty="0"/>
                </a:br>
                <a:r>
                  <a:rPr lang="he-IL" altLang="he-IL" sz="1000" b="1" dirty="0"/>
                  <a:t>רבה מאד</a:t>
                </a:r>
              </a:p>
            </p:txBody>
          </p:sp>
          <p:sp>
            <p:nvSpPr>
              <p:cNvPr id="92" name="TextBox 27">
                <a:extLst>
                  <a:ext uri="{FF2B5EF4-FFF2-40B4-BE49-F238E27FC236}">
                    <a16:creationId xmlns:a16="http://schemas.microsoft.com/office/drawing/2014/main" id="{58AB98B2-9E31-4A08-9440-FA751F115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4336" y="4378861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מעוניין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במידה רבה</a:t>
                </a:r>
              </a:p>
            </p:txBody>
          </p: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33251" y="439003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מעוניין במידה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חלקית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25220" y="4383746"/>
                <a:ext cx="7528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מעוניין במידה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מועטה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15651" y="4364044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לא מעוניין</a:t>
                </a:r>
                <a:br>
                  <a:rPr lang="en-US" altLang="he-IL" sz="1000" b="1" dirty="0">
                    <a:solidFill>
                      <a:srgbClr val="000000"/>
                    </a:solidFill>
                  </a:rPr>
                </a:br>
                <a:r>
                  <a:rPr lang="he-IL" altLang="he-IL" sz="1000" b="1" dirty="0">
                    <a:solidFill>
                      <a:srgbClr val="000000"/>
                    </a:solidFill>
                  </a:rPr>
                  <a:t>כלל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54115" y="5843927"/>
              <a:ext cx="6720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יודע/ 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לא בטוח</a:t>
              </a:r>
            </a:p>
          </p:txBody>
        </p:sp>
      </p:grpSp>
      <p:sp>
        <p:nvSpPr>
          <p:cNvPr id="174081" name="Rectangle 1"/>
          <p:cNvSpPr>
            <a:spLocks noChangeArrowheads="1"/>
          </p:cNvSpPr>
          <p:nvPr/>
        </p:nvSpPr>
        <p:spPr bwMode="auto">
          <a:xfrm>
            <a:off x="81888" y="1801032"/>
            <a:ext cx="292062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he-IL" sz="1000" b="1" dirty="0"/>
              <a:t>לקבל ייעוץ כיצד לדאוג לעצמי יותר טוב </a:t>
            </a:r>
            <a:br>
              <a:rPr lang="en-US" sz="1000" b="1" dirty="0"/>
            </a:br>
            <a:r>
              <a:rPr lang="he-IL" sz="1000" b="1" dirty="0"/>
              <a:t>(למשל כיצד לא להזניח את הבריאות שלי </a:t>
            </a:r>
            <a:br>
              <a:rPr lang="en-US" sz="1000" b="1" dirty="0"/>
            </a:br>
            <a:r>
              <a:rPr lang="he-IL" sz="1000" b="1" dirty="0"/>
              <a:t>בעקבות הטיפול) </a:t>
            </a:r>
            <a:endParaRPr lang="en-US" sz="1000" dirty="0"/>
          </a:p>
        </p:txBody>
      </p:sp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464027" y="2698087"/>
            <a:ext cx="22928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he-IL" sz="1000" b="1" dirty="0"/>
              <a:t>לקבל ייעוץ כיצד לרתום</a:t>
            </a:r>
            <a:br>
              <a:rPr lang="en-US" sz="1000" b="1" dirty="0"/>
            </a:br>
            <a:r>
              <a:rPr lang="he-IL" sz="1000" b="1" dirty="0"/>
              <a:t> בני משפחה נוספים לטיפול </a:t>
            </a:r>
            <a:endParaRPr lang="en-US" sz="1000" dirty="0"/>
          </a:p>
        </p:txBody>
      </p:sp>
      <p:sp>
        <p:nvSpPr>
          <p:cNvPr id="26" name="מלבן מעוגל 6">
            <a:extLst>
              <a:ext uri="{FF2B5EF4-FFF2-40B4-BE49-F238E27FC236}">
                <a16:creationId xmlns:a16="http://schemas.microsoft.com/office/drawing/2014/main" id="{BE21D4E8-DA80-485B-AF25-31092B921B7D}"/>
              </a:ext>
            </a:extLst>
          </p:cNvPr>
          <p:cNvSpPr/>
          <p:nvPr/>
        </p:nvSpPr>
        <p:spPr>
          <a:xfrm>
            <a:off x="150128" y="4102147"/>
            <a:ext cx="2866027" cy="576064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sp>
        <p:nvSpPr>
          <p:cNvPr id="25" name="מלבן 24"/>
          <p:cNvSpPr/>
          <p:nvPr/>
        </p:nvSpPr>
        <p:spPr>
          <a:xfrm>
            <a:off x="81888" y="4211296"/>
            <a:ext cx="294336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e-IL" sz="1000" b="1" dirty="0"/>
              <a:t>קבלת תמיכה רגשית בשבילי </a:t>
            </a:r>
            <a:endParaRPr lang="en-US" sz="1000" dirty="0"/>
          </a:p>
        </p:txBody>
      </p:sp>
      <p:sp>
        <p:nvSpPr>
          <p:cNvPr id="27" name="מלבן מעוגל 6">
            <a:extLst>
              <a:ext uri="{FF2B5EF4-FFF2-40B4-BE49-F238E27FC236}">
                <a16:creationId xmlns:a16="http://schemas.microsoft.com/office/drawing/2014/main" id="{2DA387FB-AC8A-48A5-BBEF-F5558911C749}"/>
              </a:ext>
            </a:extLst>
          </p:cNvPr>
          <p:cNvSpPr/>
          <p:nvPr/>
        </p:nvSpPr>
        <p:spPr>
          <a:xfrm>
            <a:off x="163773" y="4860440"/>
            <a:ext cx="2854658" cy="557721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endParaRPr lang="he-IL" sz="1100" b="1" dirty="0">
              <a:solidFill>
                <a:prstClr val="black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15064" y="4956397"/>
            <a:ext cx="293221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he-IL" sz="1100" b="1" dirty="0"/>
              <a:t>הכרת אנשים המתמודדים עם קשיים דומים לשלי </a:t>
            </a:r>
            <a:endParaRPr lang="en-US" sz="1100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EC0643C-4252-417B-B403-72B1D139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9" name="תמונה 28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002373D5-F504-427F-9BA0-9729FB093D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68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/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1216151" y="757396"/>
            <a:ext cx="9249334" cy="56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זוהו שני תחומים עיקריים נוספים לסיוע שה –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מעוניים לקבל: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סיוע כלכלי/כספי וסיוע בבירוקרטיה ומימוש זכויות</a:t>
            </a:r>
          </a:p>
        </p:txBody>
      </p:sp>
      <p:sp>
        <p:nvSpPr>
          <p:cNvPr id="2" name="מלבן 1"/>
          <p:cNvSpPr/>
          <p:nvPr/>
        </p:nvSpPr>
        <p:spPr>
          <a:xfrm>
            <a:off x="7973946" y="6088559"/>
            <a:ext cx="38475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/>
              <a:t>האם יש תחום נוסף בו היית רוצה לקבל סיוע? אם כן, פרט מהו</a:t>
            </a:r>
            <a:endParaRPr lang="en-US" sz="1100" dirty="0">
              <a:solidFill>
                <a:prstClr val="black"/>
              </a:solidFill>
            </a:endParaRPr>
          </a:p>
          <a:p>
            <a:r>
              <a:rPr lang="he-IL" sz="1100" b="1" dirty="0">
                <a:solidFill>
                  <a:prstClr val="black"/>
                </a:solidFill>
              </a:rPr>
              <a:t>    (שאלה סגורה) </a:t>
            </a:r>
            <a:br>
              <a:rPr lang="en-US" sz="1100" b="1" dirty="0">
                <a:solidFill>
                  <a:prstClr val="black"/>
                </a:solidFill>
                <a:latin typeface="Arial" pitchFamily="34" charset="0"/>
              </a:rPr>
            </a:b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   </a:t>
            </a:r>
            <a:r>
              <a:rPr lang="he-IL" sz="1100" b="1" dirty="0">
                <a:solidFill>
                  <a:prstClr val="black"/>
                </a:solidFill>
              </a:rPr>
              <a:t>**אחר כולל תשובות נוספות, שצוינו בשכיחות נמוכה מ- 1%</a:t>
            </a:r>
          </a:p>
          <a:p>
            <a:endParaRPr lang="he-IL" sz="11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BEACE5DA-1ABF-43C7-BB8E-95B30087C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6" name="תמונה 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D17008F2-DEB6-4B3A-A2A9-BB63D21D60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231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441577" y="785210"/>
            <a:ext cx="6096000" cy="3931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2000" b="1">
                <a:solidFill>
                  <a:prstClr val="black"/>
                </a:solidFill>
              </a:rPr>
              <a:t>  </a:t>
            </a:r>
            <a:r>
              <a:rPr lang="he-IL" sz="2000" b="1" dirty="0">
                <a:solidFill>
                  <a:prstClr val="black"/>
                </a:solidFill>
              </a:rPr>
              <a:t>שורה תחתונה</a:t>
            </a:r>
          </a:p>
        </p:txBody>
      </p:sp>
      <p:sp>
        <p:nvSpPr>
          <p:cNvPr id="47" name="מלבן 46"/>
          <p:cNvSpPr/>
          <p:nvPr/>
        </p:nvSpPr>
        <p:spPr>
          <a:xfrm>
            <a:off x="623047" y="1609963"/>
            <a:ext cx="11367248" cy="2183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-100660" y="1996086"/>
            <a:ext cx="12090955" cy="474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u="sng" dirty="0">
                <a:solidFill>
                  <a:prstClr val="black"/>
                </a:solidFill>
              </a:rPr>
              <a:t>1.  </a:t>
            </a:r>
            <a:r>
              <a:rPr lang="en-US" b="1" u="sng" dirty="0">
                <a:solidFill>
                  <a:prstClr val="black"/>
                </a:solidFill>
              </a:rPr>
              <a:t>CAREGIVERS</a:t>
            </a:r>
            <a:r>
              <a:rPr lang="he-IL" b="1" u="sng" dirty="0">
                <a:solidFill>
                  <a:prstClr val="black"/>
                </a:solidFill>
              </a:rPr>
              <a:t> רבים בישראל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 ממחקר זה עולה כי שיעור ה-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בישראל הינו רחב יחסית כ- 27% (שקופית 6), כלומר מספרם האבסולוטי מוערך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 </a:t>
            </a:r>
            <a:r>
              <a:rPr lang="he-IL" b="1" dirty="0" err="1">
                <a:solidFill>
                  <a:prstClr val="black"/>
                </a:solidFill>
              </a:rPr>
              <a:t>בלמעלה</a:t>
            </a:r>
            <a:r>
              <a:rPr lang="he-IL" b="1" dirty="0">
                <a:solidFill>
                  <a:prstClr val="black"/>
                </a:solidFill>
              </a:rPr>
              <a:t> ממיליון איש.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 שיעורים גבוהים של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זוהו בקרב: גילאי 50+  ובעלי הכנסה ממוצעת ומעלה (שקופית 7).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 בנוסף זוהו שלושה מאפיינים של קהל זה: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  א. מתן העזרה של אנשי ה- 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למטופלם מהווה סיפוק עבור מרביתם כ- 74% (שקופית 8).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  ב. מצב בריאות של מרבית  ה- 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כ- 77% טוב –טוב מאד (שקופית 9).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    ג. כשני שליש מה- </a:t>
            </a:r>
            <a:r>
              <a:rPr lang="en-US" sz="1600" b="1" dirty="0">
                <a:solidFill>
                  <a:prstClr val="black"/>
                </a:solidFill>
              </a:rPr>
              <a:t>CG </a:t>
            </a:r>
            <a:r>
              <a:rPr lang="he-IL" sz="1600" b="1" dirty="0">
                <a:solidFill>
                  <a:prstClr val="black"/>
                </a:solidFill>
              </a:rPr>
              <a:t> הינם שכירים  (שקופית 10).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/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A739F3B6-686C-4541-B6C2-D65A73238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6" name="תמונה 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59ADAB7C-2FA9-4293-8D33-99A7472916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4584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441577" y="785210"/>
            <a:ext cx="6096000" cy="3931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2000" b="1" dirty="0">
                <a:solidFill>
                  <a:prstClr val="black"/>
                </a:solidFill>
              </a:rPr>
              <a:t>   שורה תחתונה</a:t>
            </a:r>
          </a:p>
        </p:txBody>
      </p:sp>
      <p:sp>
        <p:nvSpPr>
          <p:cNvPr id="47" name="מלבן 46"/>
          <p:cNvSpPr/>
          <p:nvPr/>
        </p:nvSpPr>
        <p:spPr>
          <a:xfrm>
            <a:off x="623047" y="1609963"/>
            <a:ext cx="11367248" cy="2183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-100660" y="1996086"/>
            <a:ext cx="12090955" cy="339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u="sng" dirty="0">
                <a:solidFill>
                  <a:prstClr val="black"/>
                </a:solidFill>
              </a:rPr>
              <a:t>2. המטופל היותר שכיח – קרוב משפחה מבוגר</a:t>
            </a:r>
          </a:p>
          <a:p>
            <a:pPr defTabSz="914308">
              <a:lnSpc>
                <a:spcPct val="150000"/>
              </a:lnSpc>
            </a:pPr>
            <a:r>
              <a:rPr lang="he-IL" sz="1600" b="1" dirty="0"/>
              <a:t>    </a:t>
            </a:r>
            <a:r>
              <a:rPr lang="he-IL" b="1" dirty="0"/>
              <a:t>במחקר זה נמצא כי המטופל היותר שכיח ע"י ה-</a:t>
            </a:r>
            <a:r>
              <a:rPr lang="en-US" b="1" dirty="0"/>
              <a:t>CG</a:t>
            </a:r>
            <a:r>
              <a:rPr lang="he-IL" b="1" dirty="0"/>
              <a:t> הוא קרוב משפחה מבוגר (שקופית 12).</a:t>
            </a:r>
          </a:p>
          <a:p>
            <a:pPr defTabSz="914308">
              <a:lnSpc>
                <a:spcPct val="150000"/>
              </a:lnSpc>
            </a:pPr>
            <a:r>
              <a:rPr lang="he-IL" b="1" dirty="0"/>
              <a:t>   בנוסף זוהו שלושה מאפיינים נוספים של המטופלים:   </a:t>
            </a:r>
          </a:p>
          <a:p>
            <a:pPr defTabSz="914308">
              <a:lnSpc>
                <a:spcPct val="150000"/>
              </a:lnSpc>
            </a:pPr>
            <a:r>
              <a:rPr lang="he-IL" sz="1600" b="1" dirty="0">
                <a:solidFill>
                  <a:prstClr val="black"/>
                </a:solidFill>
              </a:rPr>
              <a:t>       א. </a:t>
            </a:r>
            <a:r>
              <a:rPr lang="he-IL" sz="1600" b="1" dirty="0"/>
              <a:t>למעלה ממחצית ה- </a:t>
            </a:r>
            <a:r>
              <a:rPr lang="en-US" sz="1600" b="1" dirty="0"/>
              <a:t>CG</a:t>
            </a:r>
            <a:r>
              <a:rPr lang="he-IL" sz="1600" b="1" dirty="0"/>
              <a:t> מדווחים כי גיל המטופל שלהם הוא 75 ומעלה (שקופית 13).</a:t>
            </a:r>
            <a:br>
              <a:rPr lang="en-US" sz="1600" b="1" dirty="0"/>
            </a:br>
            <a:r>
              <a:rPr lang="he-IL" sz="1600" b="1" dirty="0"/>
              <a:t>       ב. </a:t>
            </a:r>
            <a:r>
              <a:rPr lang="he-IL" sz="1600" b="1" dirty="0">
                <a:solidFill>
                  <a:prstClr val="black"/>
                </a:solidFill>
              </a:rPr>
              <a:t>קושי בתפקוד עקב גיל מבוגר הוא הקושי השכיח ביותר של המטופל (שקופית 14). </a:t>
            </a:r>
          </a:p>
          <a:p>
            <a:pPr defTabSz="914308">
              <a:lnSpc>
                <a:spcPct val="150000"/>
              </a:lnSpc>
            </a:pPr>
            <a:r>
              <a:rPr lang="he-IL" sz="1600" b="1" dirty="0"/>
              <a:t>       ג. כרבע מה – </a:t>
            </a:r>
            <a:r>
              <a:rPr lang="en-US" sz="1600" b="1" dirty="0"/>
              <a:t>CG</a:t>
            </a:r>
            <a:r>
              <a:rPr lang="he-IL" sz="1600" b="1" dirty="0"/>
              <a:t> מדווחים כי המטופל גר איתם בבית (שקופית 15).</a:t>
            </a:r>
          </a:p>
          <a:p>
            <a:pPr defTabSz="914308"/>
            <a:r>
              <a:rPr lang="he-IL" sz="1600" b="1" dirty="0"/>
              <a:t> </a:t>
            </a: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C9364F7-58B1-4040-8579-1CE2BD8D0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6" name="תמונה 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181D0FA5-AAB1-4B15-9F5D-61D080321C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868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441577" y="785210"/>
            <a:ext cx="6096000" cy="3931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2000" b="1" dirty="0">
                <a:solidFill>
                  <a:prstClr val="black"/>
                </a:solidFill>
              </a:rPr>
              <a:t>  שורה תחתונה</a:t>
            </a:r>
          </a:p>
        </p:txBody>
      </p:sp>
      <p:sp>
        <p:nvSpPr>
          <p:cNvPr id="47" name="מלבן 46"/>
          <p:cNvSpPr/>
          <p:nvPr/>
        </p:nvSpPr>
        <p:spPr>
          <a:xfrm>
            <a:off x="623047" y="1609963"/>
            <a:ext cx="11367248" cy="2183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0" y="1667845"/>
            <a:ext cx="12090955" cy="9324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u="sng" dirty="0">
                <a:solidFill>
                  <a:prstClr val="black"/>
                </a:solidFill>
              </a:rPr>
              <a:t>3. קושי רב מוטל על כתפי ה- </a:t>
            </a:r>
            <a:r>
              <a:rPr lang="en-US" b="1" u="sng" dirty="0">
                <a:solidFill>
                  <a:prstClr val="black"/>
                </a:solidFill>
              </a:rPr>
              <a:t> CAREGIVERS</a:t>
            </a:r>
            <a:r>
              <a:rPr lang="he-IL" b="1" u="sng" dirty="0">
                <a:solidFill>
                  <a:prstClr val="black"/>
                </a:solidFill>
              </a:rPr>
              <a:t>בישראל </a:t>
            </a: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ממצאי מחקר זה מעלים בצורה ברורה את הקושי הרב שמוטל כיום על כתפי ה-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endParaRPr lang="he-IL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2000" b="1" dirty="0">
                <a:solidFill>
                  <a:prstClr val="black"/>
                </a:solidFill>
              </a:rPr>
              <a:t>  </a:t>
            </a:r>
            <a:r>
              <a:rPr lang="he-IL" sz="1600" b="1" dirty="0">
                <a:solidFill>
                  <a:prstClr val="black"/>
                </a:solidFill>
              </a:rPr>
              <a:t>א. בין המשימות הרבות אשר מבצעים ה-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בישראל בלטו במיוחד הענקת תמיכה רגשית וליווי לרופא/בדיקות (שקופית 17).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 ב. תמיכה רגשית וסידורים בירוקרטים הן שתי המשימות העיקריות בהן ה-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זקוקים לעזרה (שקופית 18).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 ג. כמחצית מה-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 מטפלים בקרובם לפחות 3-5 שנים (שקופית 19).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 ד. כ-40% מה- 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הם המטפלים העיקריים בבית (שקופית 20).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 ה. מרבית ה-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, מדווחים שמטפלים יחד עם אדם נוסף ללא תשלום (שקופית 21).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 ו. כמחצית מה-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מדווחים שיש אדם נוסף שמטפל במטופל שלהם בתשלום (שקופית 22).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 ז. כמחצית מה- 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סייעו/השגיחו בחודש האחרון 3-4 פעמים בשבוע (שקופית 23).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 ח. קרוב למחצית מה-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נוהגים להקדיש למטופלם לפחות 8-14 שעות בשבוע (שקופית 24).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 ט. כ- 40% מה- 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לא יודעים על אדם אחר שיכול להחליף אותם בעת הצורך (שקופית  25)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 י. כשני שליש מה- 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סובלים מעומס במידה כלשהי על כתפיהם בעקבות הטיפול במטופלם (שקופית 26).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יא. כ- 29% מדווחים שהצוות הטיפולי לא מתייעץ/ משתף אותם בנוגע למטופל (שקופית 27)</a:t>
            </a:r>
            <a:r>
              <a:rPr lang="en-US" sz="1600" b="1" dirty="0">
                <a:solidFill>
                  <a:prstClr val="black"/>
                </a:solidFill>
              </a:rPr>
              <a:t>.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he-IL" sz="1600" b="1" dirty="0">
                <a:solidFill>
                  <a:prstClr val="black"/>
                </a:solidFill>
              </a:rPr>
              <a:t> </a:t>
            </a:r>
            <a:r>
              <a:rPr lang="he-IL" sz="1600" b="1" dirty="0" err="1">
                <a:solidFill>
                  <a:prstClr val="black"/>
                </a:solidFill>
              </a:rPr>
              <a:t>יב</a:t>
            </a:r>
            <a:r>
              <a:rPr lang="he-IL" sz="1600" b="1" dirty="0">
                <a:solidFill>
                  <a:prstClr val="black"/>
                </a:solidFill>
              </a:rPr>
              <a:t>. כשני שליש מרגישים כי מערכת הבריאות לא תומכת מספיק במטפלים הקבועים (שקופית 28).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   </a:t>
            </a:r>
          </a:p>
          <a:p>
            <a:pPr defTabSz="914308"/>
            <a:endParaRPr lang="he-IL" sz="1600" b="1" dirty="0"/>
          </a:p>
          <a:p>
            <a:pPr defTabSz="914308"/>
            <a:r>
              <a:rPr lang="he-IL" sz="1600" b="1" dirty="0"/>
              <a:t> </a:t>
            </a: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7F5A8006-746C-49C7-A09F-19E9AF3F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6" name="תמונה 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AF425D84-A053-4F7A-AFC4-07862218A4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486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441577" y="785210"/>
            <a:ext cx="6096000" cy="3931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2000" b="1" dirty="0">
                <a:solidFill>
                  <a:prstClr val="black"/>
                </a:solidFill>
              </a:rPr>
              <a:t>  שורה תחתונה</a:t>
            </a:r>
          </a:p>
        </p:txBody>
      </p:sp>
      <p:sp>
        <p:nvSpPr>
          <p:cNvPr id="47" name="מלבן 46"/>
          <p:cNvSpPr/>
          <p:nvPr/>
        </p:nvSpPr>
        <p:spPr>
          <a:xfrm>
            <a:off x="623047" y="1609963"/>
            <a:ext cx="11367248" cy="2183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261193" y="1609963"/>
            <a:ext cx="12090955" cy="11263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Tx/>
              <a:buChar char="-"/>
              <a:defRPr/>
            </a:pPr>
            <a:r>
              <a:rPr lang="he-IL" sz="1600" b="1" dirty="0"/>
              <a:t> </a:t>
            </a:r>
            <a:r>
              <a:rPr lang="he-IL" sz="1600" b="1" dirty="0" err="1"/>
              <a:t>יג</a:t>
            </a:r>
            <a:r>
              <a:rPr lang="he-IL" sz="1600" b="1" dirty="0"/>
              <a:t>. כשלושה מתוך ארבעה מסכימים שהרבה מהמכרים שלהם לא באמת מבינים כמה מאמץ והקרבה הטיפול במטופלם דורש (שקופית 29).</a:t>
            </a:r>
            <a:br>
              <a:rPr lang="en-US" sz="1600" b="1" dirty="0"/>
            </a:br>
            <a:r>
              <a:rPr lang="he-IL" sz="1600" b="1" dirty="0"/>
              <a:t> יד. שני שליש נדרשים לקבל החלטות רפואיות לגבי </a:t>
            </a:r>
            <a:r>
              <a:rPr lang="he-IL" sz="1600" b="1" dirty="0" err="1"/>
              <a:t>יקירהם</a:t>
            </a:r>
            <a:r>
              <a:rPr lang="he-IL" sz="1600" b="1" dirty="0"/>
              <a:t> (שקופית 30).</a:t>
            </a:r>
            <a:br>
              <a:rPr lang="en-US" sz="1600" b="1" dirty="0"/>
            </a:br>
            <a:r>
              <a:rPr lang="he-IL" sz="1600" b="1" dirty="0"/>
              <a:t> </a:t>
            </a:r>
            <a:r>
              <a:rPr lang="he-IL" sz="1600" b="1" dirty="0" err="1"/>
              <a:t>טו</a:t>
            </a:r>
            <a:r>
              <a:rPr lang="he-IL" sz="1600" b="1" dirty="0"/>
              <a:t>. הטיפול משפיע על מצב רוחם של כשני שליש מה – </a:t>
            </a:r>
            <a:r>
              <a:rPr lang="en-US" sz="1600" b="1" dirty="0"/>
              <a:t>CG</a:t>
            </a:r>
            <a:r>
              <a:rPr lang="he-IL" sz="1600" b="1" dirty="0"/>
              <a:t> (שקופית 31).</a:t>
            </a:r>
            <a:br>
              <a:rPr lang="en-US" sz="1600" b="1" dirty="0"/>
            </a:br>
            <a:r>
              <a:rPr lang="he-IL" sz="1600" b="1" dirty="0"/>
              <a:t> </a:t>
            </a:r>
            <a:r>
              <a:rPr lang="he-IL" sz="1600" b="1" dirty="0" err="1"/>
              <a:t>טז</a:t>
            </a:r>
            <a:r>
              <a:rPr lang="he-IL" sz="1600" b="1" dirty="0"/>
              <a:t>. מתן העזרה מגביל את חייהם החברתיים של64%  מה- </a:t>
            </a:r>
            <a:r>
              <a:rPr lang="en-US" sz="1600" b="1" dirty="0"/>
              <a:t>CG</a:t>
            </a:r>
            <a:r>
              <a:rPr lang="he-IL" sz="1600" b="1" dirty="0"/>
              <a:t> (שקופית 32)</a:t>
            </a:r>
            <a:r>
              <a:rPr lang="en-US" sz="1600" b="1" dirty="0"/>
              <a:t>.</a:t>
            </a:r>
            <a:br>
              <a:rPr lang="en-US" sz="1600" b="1" dirty="0"/>
            </a:br>
            <a:r>
              <a:rPr lang="he-IL" sz="1600" b="1" dirty="0"/>
              <a:t> </a:t>
            </a:r>
            <a:r>
              <a:rPr lang="he-IL" sz="1600" b="1" dirty="0" err="1"/>
              <a:t>יז</a:t>
            </a:r>
            <a:r>
              <a:rPr lang="he-IL" sz="1600" b="1" dirty="0"/>
              <a:t>. מתן העזרה דורש בנוסף ביצוע פעולות רפואיות מכ- 42% מה-</a:t>
            </a:r>
            <a:r>
              <a:rPr lang="en-US" sz="1600" b="1" dirty="0"/>
              <a:t>CG</a:t>
            </a:r>
            <a:r>
              <a:rPr lang="he-IL" sz="1600" b="1" dirty="0"/>
              <a:t> (שקופית 33).</a:t>
            </a:r>
            <a:br>
              <a:rPr lang="en-US" sz="1600" b="1" dirty="0"/>
            </a:br>
            <a:r>
              <a:rPr lang="he-IL" sz="1600" b="1" dirty="0"/>
              <a:t> </a:t>
            </a:r>
            <a:r>
              <a:rPr lang="he-IL" sz="1600" b="1" dirty="0" err="1"/>
              <a:t>יח</a:t>
            </a:r>
            <a:r>
              <a:rPr lang="he-IL" sz="1600" b="1" dirty="0"/>
              <a:t>. מאמץ גופני הוא חלק ממתן העזרה על פי דיווחם של כ- 58% מה- </a:t>
            </a:r>
            <a:r>
              <a:rPr lang="en-US" sz="1600" b="1" dirty="0"/>
              <a:t>CG</a:t>
            </a:r>
            <a:r>
              <a:rPr lang="he-IL" sz="1600" b="1" dirty="0"/>
              <a:t> (שקופית 34).</a:t>
            </a:r>
            <a:br>
              <a:rPr lang="en-US" sz="1600" b="1" dirty="0"/>
            </a:br>
            <a:r>
              <a:rPr lang="he-IL" sz="1600" b="1" dirty="0"/>
              <a:t> </a:t>
            </a:r>
            <a:r>
              <a:rPr lang="he-IL" sz="1600" b="1" dirty="0" err="1"/>
              <a:t>יט</a:t>
            </a:r>
            <a:r>
              <a:rPr lang="he-IL" sz="1600" b="1" dirty="0"/>
              <a:t>. מתן העזרה מעורר מתח ויוצר מתיחות בין בני המשפחה לכ- 50% מה-</a:t>
            </a:r>
            <a:r>
              <a:rPr lang="en-US" sz="1600" b="1" dirty="0"/>
              <a:t>CG</a:t>
            </a:r>
            <a:r>
              <a:rPr lang="he-IL" sz="1600" b="1" dirty="0"/>
              <a:t> (שקופית 35).</a:t>
            </a:r>
            <a:br>
              <a:rPr lang="en-US" sz="1600" b="1" dirty="0"/>
            </a:br>
            <a:r>
              <a:rPr lang="he-IL" sz="1600" b="1" dirty="0"/>
              <a:t> כ.  תפקיד ה </a:t>
            </a:r>
            <a:r>
              <a:rPr lang="en-US" sz="1600" b="1" dirty="0"/>
              <a:t>CG</a:t>
            </a:r>
            <a:r>
              <a:rPr lang="he-IL" sz="1600" b="1" dirty="0"/>
              <a:t> בישראל מעמיס כלכלית על כ- 42% מה-</a:t>
            </a:r>
            <a:r>
              <a:rPr lang="en-US" sz="1600" b="1" dirty="0"/>
              <a:t>CG</a:t>
            </a:r>
            <a:r>
              <a:rPr lang="he-IL" sz="1600" b="1" dirty="0"/>
              <a:t> (שקופית 36).</a:t>
            </a:r>
            <a:br>
              <a:rPr lang="en-US" sz="1600" b="1" dirty="0"/>
            </a:br>
            <a:r>
              <a:rPr lang="he-IL" sz="1600" b="1" dirty="0"/>
              <a:t> </a:t>
            </a:r>
            <a:r>
              <a:rPr lang="he-IL" sz="1600" b="1" dirty="0" err="1"/>
              <a:t>כא</a:t>
            </a:r>
            <a:r>
              <a:rPr lang="he-IL" sz="1600" b="1" dirty="0"/>
              <a:t>. כ- 33% מה</a:t>
            </a:r>
            <a:r>
              <a:rPr lang="en-US" sz="1600" b="1" dirty="0"/>
              <a:t>CG</a:t>
            </a:r>
            <a:r>
              <a:rPr lang="he-IL" sz="1600" b="1" dirty="0"/>
              <a:t> חווים פגיעה במצבם הרפואי (שקופית 37).</a:t>
            </a:r>
            <a:br>
              <a:rPr lang="en-US" sz="1600" b="1" dirty="0"/>
            </a:br>
            <a:r>
              <a:rPr lang="he-IL" sz="1600" b="1" dirty="0"/>
              <a:t> </a:t>
            </a:r>
            <a:r>
              <a:rPr lang="he-IL" sz="1600" b="1" dirty="0" err="1"/>
              <a:t>כב</a:t>
            </a:r>
            <a:r>
              <a:rPr lang="he-IL" sz="1600" b="1" dirty="0"/>
              <a:t>. הטיפול מייצר לכידות וקרבה בין בני המשפחה של כ- 80% מה-</a:t>
            </a:r>
            <a:r>
              <a:rPr lang="en-US" sz="1600" b="1" dirty="0"/>
              <a:t>CG</a:t>
            </a:r>
            <a:r>
              <a:rPr lang="he-IL" sz="1600" b="1" dirty="0"/>
              <a:t> (שקופית 38).</a:t>
            </a:r>
            <a:br>
              <a:rPr lang="en-US" sz="1600" b="1" dirty="0"/>
            </a:br>
            <a:r>
              <a:rPr lang="he-IL" sz="1600" b="1" dirty="0"/>
              <a:t> </a:t>
            </a:r>
            <a:r>
              <a:rPr lang="he-IL" sz="1600" b="1" dirty="0" err="1"/>
              <a:t>כג</a:t>
            </a:r>
            <a:r>
              <a:rPr lang="he-IL" sz="1600" b="1" dirty="0"/>
              <a:t>. תיאום טיפול בין כל אנשי המקצוע מהווה קושי במידה מסוימת אצל קרוב לשני שליש מה-</a:t>
            </a:r>
            <a:r>
              <a:rPr lang="en-US" sz="1600" b="1" dirty="0"/>
              <a:t>CG</a:t>
            </a:r>
            <a:r>
              <a:rPr lang="he-IL" sz="1600" b="1" dirty="0"/>
              <a:t> (שקופית 39).</a:t>
            </a:r>
            <a:r>
              <a:rPr lang="en-US" sz="1600" b="1" dirty="0"/>
              <a:t> </a:t>
            </a:r>
            <a:r>
              <a:rPr lang="he-IL" sz="1600" b="1" dirty="0"/>
              <a:t> </a:t>
            </a:r>
          </a:p>
          <a:p>
            <a:pPr marL="285750" indent="-285750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Tx/>
              <a:buChar char="-"/>
              <a:defRPr/>
            </a:pPr>
            <a:r>
              <a:rPr lang="he-IL" sz="1600" b="1" dirty="0"/>
              <a:t> כד. בצורה בלתי נעזרת ציינו ה- </a:t>
            </a:r>
            <a:r>
              <a:rPr lang="en-US" sz="1600" b="1" dirty="0"/>
              <a:t>CG</a:t>
            </a:r>
            <a:r>
              <a:rPr lang="he-IL" sz="1600" b="1" dirty="0"/>
              <a:t> כי שלושת האתגרים המרכזיים שעמם הם מתמודדים ביום יום, הם: ניהול הזמן, </a:t>
            </a:r>
          </a:p>
          <a:p>
            <a:pPr marL="285750" indent="-285750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Tx/>
              <a:buChar char="-"/>
              <a:defRPr/>
            </a:pPr>
            <a:r>
              <a:rPr lang="he-IL" sz="1600" b="1" dirty="0"/>
              <a:t>      מאמץ נפשי והקושי הכרוך בטיפול צמוד ביקיריהם (שקופית 67). </a:t>
            </a:r>
            <a:br>
              <a:rPr lang="en-US" sz="1600" b="1" dirty="0"/>
            </a:br>
            <a:endParaRPr lang="he-IL" sz="1400" b="1" dirty="0"/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/>
              <a:t>                    </a:t>
            </a: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u="sng" dirty="0"/>
              <a:t>           </a:t>
            </a: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u="sng" dirty="0">
                <a:solidFill>
                  <a:prstClr val="black"/>
                </a:solidFill>
              </a:rPr>
              <a:t>   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 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   </a:t>
            </a:r>
          </a:p>
          <a:p>
            <a:pPr defTabSz="914308"/>
            <a:endParaRPr lang="he-IL" sz="1600" b="1" dirty="0"/>
          </a:p>
          <a:p>
            <a:pPr defTabSz="914308"/>
            <a:r>
              <a:rPr lang="he-IL" sz="1600" b="1" dirty="0"/>
              <a:t> </a:t>
            </a: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41F05D71-C8F9-4854-B86D-20045ADFB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6" name="תמונה 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3F4DB719-C0DD-4952-984A-A650F3074E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558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441577" y="785210"/>
            <a:ext cx="6096000" cy="3931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2000" b="1" dirty="0">
                <a:solidFill>
                  <a:prstClr val="black"/>
                </a:solidFill>
              </a:rPr>
              <a:t>  שורה תחתונה</a:t>
            </a:r>
          </a:p>
        </p:txBody>
      </p:sp>
      <p:sp>
        <p:nvSpPr>
          <p:cNvPr id="47" name="מלבן 46"/>
          <p:cNvSpPr/>
          <p:nvPr/>
        </p:nvSpPr>
        <p:spPr>
          <a:xfrm>
            <a:off x="623047" y="1609963"/>
            <a:ext cx="11367248" cy="2183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0" y="1667845"/>
            <a:ext cx="12090955" cy="8077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u="sng" dirty="0">
                <a:solidFill>
                  <a:prstClr val="black"/>
                </a:solidFill>
              </a:rPr>
              <a:t>4. זוהתה פגיעה בקריירות של ה- </a:t>
            </a:r>
            <a:r>
              <a:rPr lang="en-US" b="1" u="sng" dirty="0">
                <a:solidFill>
                  <a:prstClr val="black"/>
                </a:solidFill>
              </a:rPr>
              <a:t> CAREGIVERS</a:t>
            </a:r>
            <a:r>
              <a:rPr lang="he-IL" b="1" u="sng" dirty="0">
                <a:solidFill>
                  <a:prstClr val="black"/>
                </a:solidFill>
              </a:rPr>
              <a:t>בישראל </a:t>
            </a: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ניכר כי המאמץ הרב והשעות הממושכות שמקדישים ה-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ליקיריהם, פוגעים בקריירות שלהם. </a:t>
            </a: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מסקנה זו מתבססת על הדיווחים הבאים: </a:t>
            </a:r>
          </a:p>
          <a:p>
            <a:pPr defTabSz="914308">
              <a:lnSpc>
                <a:spcPct val="150000"/>
              </a:lnSpc>
            </a:pPr>
            <a:r>
              <a:rPr lang="he-IL" sz="2000" b="1" dirty="0">
                <a:solidFill>
                  <a:prstClr val="black"/>
                </a:solidFill>
              </a:rPr>
              <a:t>  </a:t>
            </a:r>
            <a:r>
              <a:rPr lang="he-IL" sz="1600" b="1" dirty="0">
                <a:solidFill>
                  <a:prstClr val="black"/>
                </a:solidFill>
              </a:rPr>
              <a:t>   א. כמחצית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 שבשנה האחרונה נעדרו מהעבודה עקב הטיפול במטופל שלהם (שקופית 41). </a:t>
            </a:r>
          </a:p>
          <a:p>
            <a:pPr defTabSz="914308">
              <a:lnSpc>
                <a:spcPct val="150000"/>
              </a:lnSpc>
            </a:pPr>
            <a:r>
              <a:rPr lang="he-IL" sz="1600" b="1" dirty="0">
                <a:solidFill>
                  <a:prstClr val="black"/>
                </a:solidFill>
              </a:rPr>
              <a:t>     ב. למעלה ממחצית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שנעדרו מהעבודה בשנה האחרונה עקב הטיפול, מדווחים שנעדרו לפחות 6-10 ימים (שקופית 42). </a:t>
            </a:r>
          </a:p>
          <a:p>
            <a:pPr defTabSz="914308">
              <a:lnSpc>
                <a:spcPct val="150000"/>
              </a:lnSpc>
            </a:pPr>
            <a:r>
              <a:rPr lang="he-IL" sz="1600" b="1" dirty="0">
                <a:solidFill>
                  <a:prstClr val="black"/>
                </a:solidFill>
              </a:rPr>
              <a:t>     ג. למעלה ממחצית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שעובדים, מעריכים כי הטיפול פוגע במידה כלשהי בקריירה שלהם (שקופית 43). </a:t>
            </a:r>
          </a:p>
          <a:p>
            <a:pPr defTabSz="914308">
              <a:lnSpc>
                <a:spcPct val="150000"/>
              </a:lnSpc>
            </a:pPr>
            <a:r>
              <a:rPr lang="he-IL" sz="1600" b="1" dirty="0">
                <a:solidFill>
                  <a:prstClr val="black"/>
                </a:solidFill>
              </a:rPr>
              <a:t>     ד. למעלה ממחצית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שעובדים, מעריכים כי הטיפול פוגע במידה כלשהי ברמת ההכנסה שלהם (שקופית 44). </a:t>
            </a:r>
          </a:p>
          <a:p>
            <a:pPr defTabSz="914308">
              <a:lnSpc>
                <a:spcPct val="150000"/>
              </a:lnSpc>
            </a:pPr>
            <a:r>
              <a:rPr lang="he-IL" sz="1600" b="1" dirty="0">
                <a:solidFill>
                  <a:prstClr val="black"/>
                </a:solidFill>
              </a:rPr>
              <a:t>     ה. כ- 8%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שעובדים, מדווחים שהטיפול אילץ אותם לעזוב בשנים האחרונות מקום עבודה (שקופית 45). </a:t>
            </a: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r>
              <a:rPr lang="he-IL" b="1" dirty="0">
                <a:solidFill>
                  <a:prstClr val="black"/>
                </a:solidFill>
              </a:rPr>
              <a:t>בנוסף, זוהתה מעמסה כלכלית קשה </a:t>
            </a:r>
            <a:r>
              <a:rPr lang="he-IL" b="1" dirty="0" err="1">
                <a:solidFill>
                  <a:prstClr val="black"/>
                </a:solidFill>
              </a:rPr>
              <a:t>שאיתה</a:t>
            </a:r>
            <a:r>
              <a:rPr lang="he-IL" b="1" dirty="0">
                <a:solidFill>
                  <a:prstClr val="black"/>
                </a:solidFill>
              </a:rPr>
              <a:t> ה-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נאלצים להתמודד: כמחצית מהם מדווחים, שהם ויקיריהם המטופלים</a:t>
            </a:r>
          </a:p>
          <a:p>
            <a:pPr defTabSz="914308">
              <a:lnSpc>
                <a:spcPct val="150000"/>
              </a:lnSpc>
            </a:pPr>
            <a:r>
              <a:rPr lang="he-IL" b="1" u="sng" dirty="0">
                <a:solidFill>
                  <a:prstClr val="black"/>
                </a:solidFill>
              </a:rPr>
              <a:t>מוציאים לפחות 2,500 ₪ מידי חודש, </a:t>
            </a:r>
            <a:r>
              <a:rPr lang="he-IL" b="1" dirty="0">
                <a:solidFill>
                  <a:prstClr val="black"/>
                </a:solidFill>
              </a:rPr>
              <a:t>על הטיפול (שקופית 75). </a:t>
            </a: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   </a:t>
            </a:r>
          </a:p>
          <a:p>
            <a:pPr defTabSz="914308"/>
            <a:endParaRPr lang="he-IL" sz="1600" b="1" dirty="0"/>
          </a:p>
          <a:p>
            <a:pPr defTabSz="914308"/>
            <a:r>
              <a:rPr lang="he-IL" sz="1600" b="1" dirty="0"/>
              <a:t> </a:t>
            </a: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B7BED70-78E5-4009-B101-3549B4EFD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6" name="תמונה 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10B7A3AB-B70F-4B4A-89BB-F369D13DA0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3517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441577" y="785210"/>
            <a:ext cx="6096000" cy="3931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2000" b="1" dirty="0">
                <a:solidFill>
                  <a:prstClr val="black"/>
                </a:solidFill>
              </a:rPr>
              <a:t> שורה תחתונה</a:t>
            </a:r>
          </a:p>
        </p:txBody>
      </p:sp>
      <p:sp>
        <p:nvSpPr>
          <p:cNvPr id="47" name="מלבן 46"/>
          <p:cNvSpPr/>
          <p:nvPr/>
        </p:nvSpPr>
        <p:spPr>
          <a:xfrm>
            <a:off x="623047" y="1609963"/>
            <a:ext cx="11367248" cy="2183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0" y="1667845"/>
            <a:ext cx="12090955" cy="9716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u="sng" dirty="0">
                <a:solidFill>
                  <a:prstClr val="black"/>
                </a:solidFill>
              </a:rPr>
              <a:t>5. קריאה ברורה של ה- </a:t>
            </a:r>
            <a:r>
              <a:rPr lang="en-US" b="1" u="sng" dirty="0">
                <a:solidFill>
                  <a:prstClr val="black"/>
                </a:solidFill>
              </a:rPr>
              <a:t> CAREGIVERS</a:t>
            </a:r>
            <a:r>
              <a:rPr lang="he-IL" b="1" u="sng" dirty="0">
                <a:solidFill>
                  <a:prstClr val="black"/>
                </a:solidFill>
              </a:rPr>
              <a:t>לעזרה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קריאה ברורה בעוצמה חזקה של ה-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לקבל סיוע, עולה ממצאי מחקר זה.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ראשית, עולה הצורך לעגן זאת בחקיקה – רובם המכריע תומכים בקבלת מעמד מיוחד עבורם (שקופית 47).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שני הנושאים היותר חשובים שנדרשים בחקיקה זו הם: תוספת ימי מחלה/חופשה ונקודות זיכוי במס הכנסה (שקופית 48).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עוד עולה כי כשליש בלבד מה- </a:t>
            </a:r>
            <a:r>
              <a:rPr lang="en-US" b="1" dirty="0">
                <a:solidFill>
                  <a:prstClr val="black"/>
                </a:solidFill>
              </a:rPr>
              <a:t>CV</a:t>
            </a:r>
            <a:r>
              <a:rPr lang="he-IL" b="1" dirty="0">
                <a:solidFill>
                  <a:prstClr val="black"/>
                </a:solidFill>
              </a:rPr>
              <a:t> זכו להדרכה בעבר מאיש מקצוע, בביצוע משימות עבור המטופל שלהם (שקופית 51).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אמנם אלה שכן זכו להדרכה מסוג זה הרגישו שהיא תרמה להם (שקופית 53), אך כאמור, רובם לא זכו לה.    ייתר על כן,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רוב ה-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לא זכו לתמיכה או ייעוץ שיקל על ההתמודדות האישית שלהם בטיפול ביקיריהם (שקופית 55). </a:t>
            </a: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במחקר זה התבקשו ה-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לציין באילו מתוך עשרה נושאים הם יותר מעוניינים בסיוע.  הארבעה העיקריים שעלו: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קבלת ייעוץ בניהול הטיפול, קבלת מידע על המחלה/המוגבלות של המטופל, קבלת סיוע פיזי בטיפול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וקבלת הכוונה בקבלת החלטות הקשורות לטיפול (שקופית 56). </a:t>
            </a: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 </a:t>
            </a: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   </a:t>
            </a:r>
          </a:p>
          <a:p>
            <a:pPr defTabSz="914308"/>
            <a:endParaRPr lang="he-IL" sz="1600" b="1" dirty="0"/>
          </a:p>
          <a:p>
            <a:pPr defTabSz="914308"/>
            <a:r>
              <a:rPr lang="he-IL" sz="1600" b="1" dirty="0"/>
              <a:t> </a:t>
            </a: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338F9A9-D7A7-4DAE-877B-9DDA9311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6" name="תמונה 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CB312521-94A7-468A-A44E-9265AB1AA3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298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441577" y="785210"/>
            <a:ext cx="6096000" cy="3931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2000" b="1" dirty="0">
                <a:solidFill>
                  <a:prstClr val="black"/>
                </a:solidFill>
              </a:rPr>
              <a:t> שורה תחתונה</a:t>
            </a:r>
          </a:p>
        </p:txBody>
      </p:sp>
      <p:sp>
        <p:nvSpPr>
          <p:cNvPr id="47" name="מלבן 46"/>
          <p:cNvSpPr/>
          <p:nvPr/>
        </p:nvSpPr>
        <p:spPr>
          <a:xfrm>
            <a:off x="623047" y="1609963"/>
            <a:ext cx="11367248" cy="2183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sz="1400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buFont typeface="Arial" panose="020B0604020202020204" pitchFamily="34" charset="0"/>
              <a:buChar char="•"/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marL="514298" indent="-514298"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0" y="1667845"/>
            <a:ext cx="12090955" cy="12888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 בנוסף, כאשר נשאלו ה-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מהם הדרכים הטובות ביותר לסיוע עבורם, עלו באופן בולט שלוש הבאות: </a:t>
            </a:r>
          </a:p>
          <a:p>
            <a:pPr defTabSz="914308">
              <a:lnSpc>
                <a:spcPct val="150000"/>
              </a:lnSpc>
            </a:pPr>
            <a:r>
              <a:rPr lang="he-IL" b="1" dirty="0">
                <a:solidFill>
                  <a:prstClr val="black"/>
                </a:solidFill>
              </a:rPr>
              <a:t>  סיוע כספי, עזרה מעובד סיעודי ותמיכה ממוסדות ממשלתיים (שקופית 70). </a:t>
            </a:r>
          </a:p>
          <a:p>
            <a:pPr defTabSz="914308"/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u="sng" dirty="0">
                <a:solidFill>
                  <a:prstClr val="black"/>
                </a:solidFill>
              </a:rPr>
              <a:t>6. צורך ה- </a:t>
            </a:r>
            <a:r>
              <a:rPr lang="en-US" b="1" u="sng" dirty="0">
                <a:solidFill>
                  <a:prstClr val="black"/>
                </a:solidFill>
              </a:rPr>
              <a:t> CAREGIVERS</a:t>
            </a:r>
            <a:r>
              <a:rPr lang="he-IL" b="1" u="sng" dirty="0">
                <a:solidFill>
                  <a:prstClr val="black"/>
                </a:solidFill>
              </a:rPr>
              <a:t>במידע רלוונטי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רוב ה-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(כ- 59% מהם) הביעו צורך במידע רלוונטי, שעשוי לסייע להם בטיפול ביקיריהם (שקופית 71).  </a:t>
            </a:r>
          </a:p>
          <a:p>
            <a:pPr defTabSz="914308">
              <a:lnSpc>
                <a:spcPct val="150000"/>
              </a:lnSpc>
            </a:pPr>
            <a:r>
              <a:rPr lang="he-IL" b="1" dirty="0">
                <a:solidFill>
                  <a:prstClr val="black"/>
                </a:solidFill>
              </a:rPr>
              <a:t> שלושת סוגי המידע העיקריים החסרים כיום ל –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הם: מידע רפואי, מידע על זכויות ומידע </a:t>
            </a:r>
            <a:r>
              <a:rPr lang="he-IL" b="1" dirty="0" err="1">
                <a:solidFill>
                  <a:prstClr val="black"/>
                </a:solidFill>
              </a:rPr>
              <a:t>ומידע</a:t>
            </a:r>
            <a:r>
              <a:rPr lang="he-IL" b="1" dirty="0">
                <a:solidFill>
                  <a:prstClr val="black"/>
                </a:solidFill>
              </a:rPr>
              <a:t> כללי כיצד לסייע לחולה,</a:t>
            </a:r>
          </a:p>
          <a:p>
            <a:pPr defTabSz="914308">
              <a:lnSpc>
                <a:spcPct val="150000"/>
              </a:lnSpc>
            </a:pPr>
            <a:r>
              <a:rPr lang="he-IL" b="1" dirty="0">
                <a:solidFill>
                  <a:prstClr val="black"/>
                </a:solidFill>
              </a:rPr>
              <a:t> (שקופית 72). שתי הפלטפורמות היותר מועדפות ע"י ה- </a:t>
            </a:r>
            <a:r>
              <a:rPr lang="en-US" b="1" dirty="0">
                <a:solidFill>
                  <a:prstClr val="black"/>
                </a:solidFill>
              </a:rPr>
              <a:t>CAREGIVERS</a:t>
            </a:r>
            <a:r>
              <a:rPr lang="he-IL" b="1" dirty="0">
                <a:solidFill>
                  <a:prstClr val="black"/>
                </a:solidFill>
              </a:rPr>
              <a:t> לקבלת עזרה, מידע או תמיכה, הן:</a:t>
            </a:r>
          </a:p>
          <a:p>
            <a:pPr defTabSz="914308">
              <a:lnSpc>
                <a:spcPct val="150000"/>
              </a:lnSpc>
            </a:pPr>
            <a:r>
              <a:rPr lang="he-IL" b="1" dirty="0">
                <a:solidFill>
                  <a:prstClr val="black"/>
                </a:solidFill>
              </a:rPr>
              <a:t> אתר אינטרנט עם מידע רלוונטי  ומוקד טלפוני אנושי לשאלות ותשובות (שקופית 74). </a:t>
            </a:r>
          </a:p>
          <a:p>
            <a:pPr defTabSz="914308">
              <a:lnSpc>
                <a:spcPct val="150000"/>
              </a:lnSpc>
            </a:pPr>
            <a:endParaRPr lang="he-IL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r>
              <a:rPr lang="he-IL" b="1" u="sng" dirty="0">
                <a:solidFill>
                  <a:prstClr val="black"/>
                </a:solidFill>
              </a:rPr>
              <a:t>7. "בן משפחה מטפל" – הכינוי המועדף </a:t>
            </a:r>
          </a:p>
          <a:p>
            <a:pPr defTabSz="914308">
              <a:lnSpc>
                <a:spcPct val="150000"/>
              </a:lnSpc>
            </a:pPr>
            <a:r>
              <a:rPr lang="he-IL" b="1" dirty="0">
                <a:solidFill>
                  <a:prstClr val="black"/>
                </a:solidFill>
              </a:rPr>
              <a:t>     ה- </a:t>
            </a:r>
            <a:r>
              <a:rPr lang="en-US" b="1" dirty="0">
                <a:solidFill>
                  <a:prstClr val="black"/>
                </a:solidFill>
              </a:rPr>
              <a:t>CG</a:t>
            </a:r>
            <a:r>
              <a:rPr lang="he-IL" b="1" dirty="0">
                <a:solidFill>
                  <a:prstClr val="black"/>
                </a:solidFill>
              </a:rPr>
              <a:t> נשאלו מהו הביטוי בעברית המקביל ל- </a:t>
            </a:r>
            <a:r>
              <a:rPr lang="en-US" b="1" dirty="0">
                <a:solidFill>
                  <a:prstClr val="black"/>
                </a:solidFill>
              </a:rPr>
              <a:t>CAREGIVER</a:t>
            </a:r>
            <a:r>
              <a:rPr lang="he-IL" b="1" dirty="0">
                <a:solidFill>
                  <a:prstClr val="black"/>
                </a:solidFill>
              </a:rPr>
              <a:t>.  "בן משפחה מטפל" עלה כמועדף,</a:t>
            </a:r>
          </a:p>
          <a:p>
            <a:pPr defTabSz="914308">
              <a:lnSpc>
                <a:spcPct val="150000"/>
              </a:lnSpc>
            </a:pPr>
            <a:r>
              <a:rPr lang="he-IL" b="1">
                <a:solidFill>
                  <a:prstClr val="black"/>
                </a:solidFill>
              </a:rPr>
              <a:t>     מבין חמש החלופות שהוצגו בפניהם (</a:t>
            </a:r>
            <a:r>
              <a:rPr lang="he-IL" b="1" dirty="0">
                <a:solidFill>
                  <a:prstClr val="black"/>
                </a:solidFill>
              </a:rPr>
              <a:t>שקופית </a:t>
            </a:r>
            <a:r>
              <a:rPr lang="he-IL" b="1">
                <a:solidFill>
                  <a:prstClr val="black"/>
                </a:solidFill>
              </a:rPr>
              <a:t>76).   </a:t>
            </a:r>
            <a:endParaRPr lang="he-IL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endParaRPr lang="he-IL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defTabSz="914308">
              <a:lnSpc>
                <a:spcPct val="150000"/>
              </a:lnSpc>
            </a:pPr>
            <a:endParaRPr lang="he-IL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defTabSz="914308"/>
            <a:endParaRPr lang="he-IL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b="1" dirty="0">
                <a:solidFill>
                  <a:prstClr val="black"/>
                </a:solidFill>
              </a:rPr>
              <a:t>  </a:t>
            </a: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</a:t>
            </a: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   </a:t>
            </a:r>
          </a:p>
          <a:p>
            <a:pPr defTabSz="914308"/>
            <a:endParaRPr lang="he-IL" sz="1600" b="1" dirty="0"/>
          </a:p>
          <a:p>
            <a:pPr defTabSz="914308"/>
            <a:r>
              <a:rPr lang="he-IL" sz="1600" b="1" dirty="0"/>
              <a:t> </a:t>
            </a: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50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</a:t>
            </a: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B44C26F-BBAD-49C6-BE46-7885336C3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6" name="תמונה 5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7D147954-70CD-4D42-B994-E249439316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444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טבלה 4"/>
          <p:cNvGraphicFramePr>
            <a:graphicFrameLocks noGrp="1"/>
          </p:cNvGraphicFramePr>
          <p:nvPr/>
        </p:nvGraphicFramePr>
        <p:xfrm>
          <a:off x="1410786" y="1807754"/>
          <a:ext cx="9771020" cy="369094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76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70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/>
                        <a:t>שאלה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/>
                        <a:t>מס' שקופית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/>
                        <a:t>שיעור הגברים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/>
                        <a:t>שיעור הנשים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/>
                        <a:t>סה"כ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326"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 שיעור ה- </a:t>
                      </a:r>
                      <a:r>
                        <a:rPr lang="en-US" sz="1200" dirty="0"/>
                        <a:t>CG</a:t>
                      </a:r>
                      <a:r>
                        <a:rPr lang="he-IL" sz="1200" dirty="0"/>
                        <a:t> בישראל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304"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שיעור המטפלים</a:t>
                      </a:r>
                      <a:r>
                        <a:rPr lang="he-IL" sz="1200" baseline="0" dirty="0"/>
                        <a:t> באופן קבוע</a:t>
                      </a:r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593">
                <a:tc>
                  <a:txBody>
                    <a:bodyPr/>
                    <a:lstStyle/>
                    <a:p>
                      <a:pPr algn="ctr" rtl="1"/>
                      <a:r>
                        <a:rPr lang="he-IL" sz="1200" b="0" dirty="0"/>
                        <a:t>שיעור</a:t>
                      </a:r>
                      <a:r>
                        <a:rPr lang="he-IL" sz="1200" b="0" baseline="0" dirty="0"/>
                        <a:t> ה- </a:t>
                      </a:r>
                      <a:r>
                        <a:rPr lang="en-US" sz="1200" b="0" baseline="0" dirty="0"/>
                        <a:t>CG</a:t>
                      </a:r>
                      <a:r>
                        <a:rPr lang="he-IL" sz="1200" b="0" baseline="0" dirty="0"/>
                        <a:t> שלא יודעים על אדם אחר שיכול להחליף אותם בעת הצורך</a:t>
                      </a:r>
                      <a:endParaRPr lang="he-IL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304">
                <a:tc>
                  <a:txBody>
                    <a:bodyPr/>
                    <a:lstStyle/>
                    <a:p>
                      <a:pPr algn="ctr" rtl="1"/>
                      <a:r>
                        <a:rPr lang="he-IL" sz="1200" b="0" dirty="0"/>
                        <a:t>שיעור ה </a:t>
                      </a:r>
                      <a:r>
                        <a:rPr lang="en-US" sz="1200" b="0" dirty="0"/>
                        <a:t>CG</a:t>
                      </a:r>
                      <a:r>
                        <a:rPr lang="he-IL" sz="1200" b="0" dirty="0"/>
                        <a:t> שמתארים את דרגת העומס שיש עליהם</a:t>
                      </a:r>
                      <a:r>
                        <a:rPr lang="he-IL" sz="1200" b="0" baseline="0" dirty="0"/>
                        <a:t> ככבד עד כבד מאד כתוצאה</a:t>
                      </a:r>
                      <a:br>
                        <a:rPr lang="en-US" sz="1200" b="0" baseline="0" dirty="0"/>
                      </a:br>
                      <a:r>
                        <a:rPr lang="he-IL" sz="1200" b="0" baseline="0" dirty="0"/>
                        <a:t> מהטיפול באדם  הקרוב</a:t>
                      </a:r>
                      <a:endParaRPr lang="he-IL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285">
                <a:tc>
                  <a:txBody>
                    <a:bodyPr/>
                    <a:lstStyle/>
                    <a:p>
                      <a:pPr lvl="0" algn="ctr"/>
                      <a:r>
                        <a:rPr lang="he-IL" sz="1200" b="0" dirty="0"/>
                        <a:t>שיעור ה-</a:t>
                      </a:r>
                      <a:r>
                        <a:rPr lang="en-US" sz="1200" b="0" dirty="0"/>
                        <a:t>CG</a:t>
                      </a:r>
                      <a:r>
                        <a:rPr lang="he-IL" sz="1200" b="0" baseline="0" dirty="0"/>
                        <a:t> המסכימים עם האמירה</a:t>
                      </a:r>
                      <a:r>
                        <a:rPr lang="he-IL" sz="1200" b="0" dirty="0"/>
                        <a:t> שמערכת הבריאות בישראל לא תומכת מספיק באנשים כמוני, שמטפלים באופן קבוע בבן משפחה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388">
                <a:tc>
                  <a:txBody>
                    <a:bodyPr/>
                    <a:lstStyle/>
                    <a:p>
                      <a:pPr lvl="0" algn="ctr"/>
                      <a:r>
                        <a:rPr lang="he-IL" sz="1200" b="0" dirty="0"/>
                        <a:t>שיעור ה- </a:t>
                      </a:r>
                      <a:r>
                        <a:rPr lang="en-US" sz="1200" b="0" dirty="0"/>
                        <a:t>CG</a:t>
                      </a:r>
                      <a:r>
                        <a:rPr lang="he-IL" sz="1200" b="0" dirty="0"/>
                        <a:t> המסכימים עם האמירה שהרבה אנשים שאני מכיר, לא מבינים כמה מאמץ והקרבה צריך, כדי לטפל באופן קבוע בבן משפחה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304">
                <a:tc>
                  <a:txBody>
                    <a:bodyPr/>
                    <a:lstStyle/>
                    <a:p>
                      <a:pPr algn="ctr" rtl="1"/>
                      <a:r>
                        <a:rPr lang="he-IL" sz="1200" b="0" dirty="0"/>
                        <a:t>שיעור</a:t>
                      </a:r>
                      <a:r>
                        <a:rPr lang="he-IL" sz="1200" b="0" baseline="0" dirty="0"/>
                        <a:t> ה- </a:t>
                      </a:r>
                      <a:r>
                        <a:rPr lang="en-US" sz="1200" b="0" baseline="0" dirty="0"/>
                        <a:t>CG</a:t>
                      </a:r>
                      <a:r>
                        <a:rPr lang="he-IL" sz="1200" b="0" baseline="0" dirty="0"/>
                        <a:t> ה</a:t>
                      </a:r>
                      <a:r>
                        <a:rPr lang="he-IL" sz="1200" b="0" dirty="0"/>
                        <a:t>מדווחים שבשנה האחרונה נעדרו מהעבודה</a:t>
                      </a:r>
                      <a:br>
                        <a:rPr lang="en-US" sz="1200" b="0" dirty="0"/>
                      </a:br>
                      <a:r>
                        <a:rPr lang="he-IL" sz="1200" b="0" dirty="0"/>
                        <a:t> עקב הטיפול במטופל שלהם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41">
                <a:tc>
                  <a:txBody>
                    <a:bodyPr/>
                    <a:lstStyle/>
                    <a:p>
                      <a:pPr algn="ctr" rtl="1"/>
                      <a:r>
                        <a:rPr lang="he-IL" sz="1200" b="0" dirty="0"/>
                        <a:t>שיעור ה- </a:t>
                      </a:r>
                      <a:r>
                        <a:rPr lang="en-US" sz="1200" b="0" dirty="0"/>
                        <a:t>CG</a:t>
                      </a:r>
                      <a:r>
                        <a:rPr lang="he-IL" sz="1200" b="0" dirty="0"/>
                        <a:t> שעובדים ומעריכים</a:t>
                      </a:r>
                      <a:r>
                        <a:rPr lang="he-IL" sz="1200" b="0" baseline="0" dirty="0"/>
                        <a:t> כי הטיפול פוגע במידה רבה- רבה מאד ברמת ההכנסה שלהם</a:t>
                      </a:r>
                      <a:endParaRPr lang="he-I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55817" y="770710"/>
            <a:ext cx="637467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b="1" dirty="0"/>
              <a:t>פילוח מגדרי</a:t>
            </a:r>
          </a:p>
        </p:txBody>
      </p:sp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3F707D24-BA0F-4AE6-BDCE-CE36F544C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7" name="תמונה 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1EAF63F2-5E2B-41BA-A5B0-B0E52CD33F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6849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-341406" y="1121387"/>
            <a:ext cx="12192000" cy="3813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3600" b="1" dirty="0">
                <a:solidFill>
                  <a:prstClr val="black"/>
                </a:solidFill>
              </a:rPr>
              <a:t>3.6 שאלות נוספות </a:t>
            </a:r>
          </a:p>
          <a:p>
            <a:r>
              <a:rPr lang="he-IL" sz="3600" b="1" dirty="0">
                <a:solidFill>
                  <a:prstClr val="black"/>
                </a:solidFill>
              </a:rPr>
              <a:t> </a:t>
            </a:r>
            <a:r>
              <a:rPr lang="he-IL" sz="1600" b="1" dirty="0"/>
              <a:t>כדי לערוך מספר שאלות השלמה נערכו 1,812 ראיונות אינטרנטיים, המהווים מדגם אינטרנטי אקראי ארצי מייצג,</a:t>
            </a:r>
          </a:p>
          <a:p>
            <a:r>
              <a:rPr lang="he-IL" sz="1600" b="1" dirty="0"/>
              <a:t>   של יהודים דוברי עברית בגילאי 18 עד 64. </a:t>
            </a:r>
          </a:p>
          <a:p>
            <a:endParaRPr lang="en-US" sz="1600" b="1" dirty="0"/>
          </a:p>
          <a:p>
            <a:r>
              <a:rPr lang="he-IL" sz="1600" b="1" dirty="0"/>
              <a:t>   מתוך כלל הנדגמים זוהו 500 המדווחים, שבשנה האחרונה טיפלו/סייעו באופן קבוע לבן משפחה/חבר, הסובל מקשיים בתפקוד, </a:t>
            </a:r>
          </a:p>
          <a:p>
            <a:r>
              <a:rPr lang="he-IL" sz="1600" b="1" dirty="0"/>
              <a:t>   הנובעים מגילו המבוגר/שמתמודד עם מחלה כרונית/מחלה קשה/מוגבלות פיזית/שכלית/נפשית – יכונו : "כלל ה- </a:t>
            </a:r>
            <a:r>
              <a:rPr lang="en-US" sz="1600" b="1" dirty="0"/>
              <a:t>CG</a:t>
            </a:r>
            <a:r>
              <a:rPr lang="he-IL" sz="1600" b="1" dirty="0"/>
              <a:t>"   </a:t>
            </a:r>
            <a:endParaRPr lang="en-US" sz="1600" b="1" dirty="0"/>
          </a:p>
          <a:p>
            <a:pPr marL="514298" indent="-514298" defTabSz="914308">
              <a:spcBef>
                <a:spcPct val="15000"/>
              </a:spcBef>
              <a:buClr>
                <a:srgbClr val="4F81BD"/>
              </a:buClr>
              <a:defRPr/>
            </a:pPr>
            <a:endParaRPr lang="he-IL" sz="1600" b="1" dirty="0">
              <a:solidFill>
                <a:prstClr val="black"/>
              </a:solidFill>
            </a:endParaRPr>
          </a:p>
          <a:p>
            <a:pPr marL="514298" indent="-514298" defTabSz="914308"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  הנתונים נאספו בין ה- 2 לבין ה- 4 באוקטובר, 2018. 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3600" b="1" dirty="0">
              <a:solidFill>
                <a:prstClr val="black"/>
              </a:solidFill>
            </a:endParaRP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endParaRPr lang="he-IL" sz="2000" b="1" dirty="0">
              <a:solidFill>
                <a:prstClr val="black"/>
              </a:solidFill>
            </a:endParaRP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735D7E1C-BAC1-4300-9DA2-D16E5C44B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4" name="תמונה 3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464EB888-A0A8-4A95-9300-4F956A230F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064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666071"/>
              </p:ext>
            </p:extLst>
          </p:nvPr>
        </p:nvGraphicFramePr>
        <p:xfrm>
          <a:off x="-682171" y="-184144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745566" y="649924"/>
            <a:ext cx="9249334" cy="56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שלושת אתגרי ה- 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העיקריים שעלו בצורה בלתי נעזרת הם: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קושי בלסדר את הזמן, קושי נפשי והמאמץ שבטיפול אישי צמוד </a:t>
            </a: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2997200" y="6234752"/>
            <a:ext cx="9194800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e-IL" sz="11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ש: אנא פרט מהם כיום האתגרים העיקריים, שאיתם אתה נאלץ להתמודד בשל הטיפול באותו אדם? </a:t>
            </a: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(שאלה פתוחה)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e-I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8423147" y="6548890"/>
            <a:ext cx="388760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    *הסה"כ גדול מ-100% מחר וניתן היה לסמן יותר מתשובה אחת</a:t>
            </a:r>
          </a:p>
        </p:txBody>
      </p:sp>
      <p:sp>
        <p:nvSpPr>
          <p:cNvPr id="9" name="מלבן מעוגל 6"/>
          <p:cNvSpPr/>
          <p:nvPr/>
        </p:nvSpPr>
        <p:spPr>
          <a:xfrm>
            <a:off x="10313894" y="1761666"/>
            <a:ext cx="1663287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500=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BCB6CD6A-AE3B-4DAE-8146-3616970FD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CareGivers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Israel   </a:t>
            </a:r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8" name="תמונה 7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65CDF52F-51E8-4505-937E-F3C69B8931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403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8959118"/>
              </p:ext>
            </p:extLst>
          </p:nvPr>
        </p:nvGraphicFramePr>
        <p:xfrm>
          <a:off x="-682171" y="-184144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2997200" y="6234752"/>
            <a:ext cx="9194800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e-IL" sz="11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ש-המשך: אנא פרט מהם כיום האתגרים העיקריים, שאיתם אתה נאלץ להתמודד בשל הטיפול באותו אדם? </a:t>
            </a: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(שאלה פתוחה)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e-I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8458287" y="6427113"/>
            <a:ext cx="373371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*אחר כולל תשובות נוספות, שצוינו בשכיחות נמוכה מ- 1%</a:t>
            </a:r>
          </a:p>
          <a:p>
            <a:r>
              <a:rPr lang="he-IL" sz="1100" b="1" dirty="0">
                <a:solidFill>
                  <a:prstClr val="black"/>
                </a:solidFill>
              </a:rPr>
              <a:t>*הסה"כ גדול מ-100% מחר וניתן היה לסמן יותר מתשובה אחת</a:t>
            </a:r>
          </a:p>
        </p:txBody>
      </p:sp>
      <p:sp>
        <p:nvSpPr>
          <p:cNvPr id="8" name="מלבן מעוגל 6"/>
          <p:cNvSpPr/>
          <p:nvPr/>
        </p:nvSpPr>
        <p:spPr>
          <a:xfrm>
            <a:off x="9994900" y="1761666"/>
            <a:ext cx="1982281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500=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D6873D2B-BC75-4AC9-A1C2-4BD76AF98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7" name="תמונה 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B823D871-2DA6-4312-A814-2776073B5A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369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4961"/>
              </p:ext>
            </p:extLst>
          </p:nvPr>
        </p:nvGraphicFramePr>
        <p:xfrm>
          <a:off x="-682171" y="-184144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745566" y="738824"/>
            <a:ext cx="8982634" cy="31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2997200" y="6220851"/>
            <a:ext cx="9194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e-IL" sz="11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ש: מה הם הדברים שהכי יכולים לעזור לך, כדי לטפל באותו אדם? </a:t>
            </a: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(שאלה פתוחה)</a:t>
            </a:r>
          </a:p>
        </p:txBody>
      </p:sp>
      <p:sp>
        <p:nvSpPr>
          <p:cNvPr id="11" name="מלבן 10"/>
          <p:cNvSpPr/>
          <p:nvPr/>
        </p:nvSpPr>
        <p:spPr>
          <a:xfrm>
            <a:off x="8423084" y="6427113"/>
            <a:ext cx="38876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    *הסה"כ גדול מ-100% מחר וניתן היה לסמן יותר מתשובה אחת</a:t>
            </a:r>
            <a:br>
              <a:rPr lang="en-US" sz="1100" b="1" dirty="0">
                <a:solidFill>
                  <a:prstClr val="black"/>
                </a:solidFill>
              </a:rPr>
            </a:br>
            <a:r>
              <a:rPr lang="he-IL" sz="1100" b="1" dirty="0"/>
              <a:t> **</a:t>
            </a:r>
            <a:r>
              <a:rPr lang="he-IL" sz="1100" b="1" dirty="0">
                <a:solidFill>
                  <a:prstClr val="black"/>
                </a:solidFill>
              </a:rPr>
              <a:t>אחר כולל תשובות נוספות, שצוינו בשכיחות נמוכה מ- 1%</a:t>
            </a:r>
          </a:p>
        </p:txBody>
      </p:sp>
      <p:sp>
        <p:nvSpPr>
          <p:cNvPr id="9" name="מלבן מעוגל 6"/>
          <p:cNvSpPr/>
          <p:nvPr/>
        </p:nvSpPr>
        <p:spPr>
          <a:xfrm>
            <a:off x="9994900" y="1761666"/>
            <a:ext cx="1982281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500=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8" name="מלבן 7"/>
          <p:cNvSpPr>
            <a:spLocks noChangeArrowheads="1"/>
          </p:cNvSpPr>
          <p:nvPr/>
        </p:nvSpPr>
        <p:spPr bwMode="auto">
          <a:xfrm>
            <a:off x="933825" y="650335"/>
            <a:ext cx="9249334" cy="807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סיוע כספי, עזרה מעובד סיעודי ותמיכה ממוסדות ממשלתיים,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הם סוגי הסיוע העיקריים שה- 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העלו בצורה בלתי נעזרת</a:t>
            </a:r>
          </a:p>
          <a:p>
            <a:pPr algn="ctr" defTabSz="914308"/>
            <a:endParaRPr lang="he-IL" sz="1600" b="1" dirty="0">
              <a:solidFill>
                <a:prstClr val="black"/>
              </a:solidFill>
            </a:endParaRPr>
          </a:p>
        </p:txBody>
      </p:sp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DBF5B6E3-8C7D-4A2E-B176-CD141C45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10" name="תמונה 9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A3AE2C22-2912-4D15-B28E-019A86B9BE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017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3498611"/>
              </p:ext>
            </p:extLst>
          </p:nvPr>
        </p:nvGraphicFramePr>
        <p:xfrm>
          <a:off x="272775" y="2318287"/>
          <a:ext cx="10479006" cy="22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3479800" y="6418563"/>
            <a:ext cx="868591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באיזו מידה חסר לך כיום מידע, שיכול לסייע לך לטפל באותו אדם</a:t>
            </a:r>
            <a:r>
              <a:rPr lang="he-IL" sz="1100" b="1" dirty="0">
                <a:solidFill>
                  <a:prstClr val="black"/>
                </a:solidFill>
              </a:rPr>
              <a:t>? </a:t>
            </a:r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</a:t>
            </a:r>
            <a:endParaRPr lang="en-US" sz="1100" dirty="0">
              <a:solidFill>
                <a:prstClr val="black"/>
              </a:solidFill>
            </a:endParaRPr>
          </a:p>
          <a:p>
            <a:endParaRPr lang="en-US" altLang="he-IL" sz="1100" dirty="0">
              <a:solidFill>
                <a:prstClr val="black"/>
              </a:solidFill>
            </a:endParaRPr>
          </a:p>
        </p:txBody>
      </p:sp>
      <p:sp>
        <p:nvSpPr>
          <p:cNvPr id="24" name="סוגר מסולסל שמאלי 23"/>
          <p:cNvSpPr/>
          <p:nvPr/>
        </p:nvSpPr>
        <p:spPr>
          <a:xfrm rot="5400000">
            <a:off x="4499718" y="1146918"/>
            <a:ext cx="139699" cy="3586263"/>
          </a:xfrm>
          <a:prstGeom prst="leftBrace">
            <a:avLst>
              <a:gd name="adj1" fmla="val 8333"/>
              <a:gd name="adj2" fmla="val 51053"/>
            </a:avLst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006600"/>
              </a:solidFill>
            </a:endParaRPr>
          </a:p>
        </p:txBody>
      </p:sp>
      <p:grpSp>
        <p:nvGrpSpPr>
          <p:cNvPr id="2" name="קבוצה 2"/>
          <p:cNvGrpSpPr/>
          <p:nvPr/>
        </p:nvGrpSpPr>
        <p:grpSpPr>
          <a:xfrm>
            <a:off x="2636564" y="4435180"/>
            <a:ext cx="6579086" cy="660375"/>
            <a:chOff x="3730753" y="5709219"/>
            <a:chExt cx="6579086" cy="660375"/>
          </a:xfrm>
        </p:grpSpPr>
        <p:grpSp>
          <p:nvGrpSpPr>
            <p:cNvPr id="3" name="קבוצה 1"/>
            <p:cNvGrpSpPr/>
            <p:nvPr/>
          </p:nvGrpSpPr>
          <p:grpSpPr>
            <a:xfrm>
              <a:off x="3730753" y="5709219"/>
              <a:ext cx="6579086" cy="660375"/>
              <a:chOff x="3730753" y="5709219"/>
              <a:chExt cx="6579086" cy="660375"/>
            </a:xfrm>
          </p:grpSpPr>
          <p:sp>
            <p:nvSpPr>
              <p:cNvPr id="23" name="פחית 3">
                <a:extLst>
                  <a:ext uri="{FF2B5EF4-FFF2-40B4-BE49-F238E27FC236}">
                    <a16:creationId xmlns:a16="http://schemas.microsoft.com/office/drawing/2014/main" id="{C94F1B14-6A71-4AD4-BEFF-9AA89D645DD3}"/>
                  </a:ext>
                </a:extLst>
              </p:cNvPr>
              <p:cNvSpPr/>
              <p:nvPr/>
            </p:nvSpPr>
            <p:spPr bwMode="auto">
              <a:xfrm rot="16200000">
                <a:off x="9357422" y="5413926"/>
                <a:ext cx="657123" cy="1247710"/>
              </a:xfrm>
              <a:prstGeom prst="can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he-IL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" name="קבוצה 25">
                <a:extLst>
                  <a:ext uri="{FF2B5EF4-FFF2-40B4-BE49-F238E27FC236}">
                    <a16:creationId xmlns:a16="http://schemas.microsoft.com/office/drawing/2014/main" id="{BF304493-8C39-4DD3-9771-758A1EC976BB}"/>
                  </a:ext>
                </a:extLst>
              </p:cNvPr>
              <p:cNvGrpSpPr/>
              <p:nvPr/>
            </p:nvGrpSpPr>
            <p:grpSpPr>
              <a:xfrm>
                <a:off x="3730753" y="5710697"/>
                <a:ext cx="6579086" cy="658897"/>
                <a:chOff x="1566609" y="4369761"/>
                <a:chExt cx="4435002" cy="433680"/>
              </a:xfrm>
            </p:grpSpPr>
            <p:grpSp>
              <p:nvGrpSpPr>
                <p:cNvPr id="5" name="קבוצה 26">
                  <a:extLst>
                    <a:ext uri="{FF2B5EF4-FFF2-40B4-BE49-F238E27FC236}">
                      <a16:creationId xmlns:a16="http://schemas.microsoft.com/office/drawing/2014/main" id="{80984CA7-C587-4843-ACF4-2D1BC0E310A2}"/>
                    </a:ext>
                  </a:extLst>
                </p:cNvPr>
                <p:cNvGrpSpPr/>
                <p:nvPr/>
              </p:nvGrpSpPr>
              <p:grpSpPr>
                <a:xfrm>
                  <a:off x="1566609" y="4369761"/>
                  <a:ext cx="3767764" cy="433680"/>
                  <a:chOff x="1566609" y="4369761"/>
                  <a:chExt cx="3767764" cy="433680"/>
                </a:xfrm>
              </p:grpSpPr>
              <p:sp>
                <p:nvSpPr>
                  <p:cNvPr id="33" name="פחית 3">
                    <a:extLst>
                      <a:ext uri="{FF2B5EF4-FFF2-40B4-BE49-F238E27FC236}">
                        <a16:creationId xmlns:a16="http://schemas.microsoft.com/office/drawing/2014/main" id="{C94F1B14-6A71-4AD4-BEFF-9AA89D645DD3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4697572" y="4166639"/>
                    <a:ext cx="432513" cy="841089"/>
                  </a:xfrm>
                  <a:prstGeom prst="can">
                    <a:avLst/>
                  </a:pr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4" name="פחית 3">
                    <a:extLst>
                      <a:ext uri="{FF2B5EF4-FFF2-40B4-BE49-F238E27FC236}">
                        <a16:creationId xmlns:a16="http://schemas.microsoft.com/office/drawing/2014/main" id="{F5AFDA98-7B9C-4912-BDD9-1B3AD582C55E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967862" y="4166640"/>
                    <a:ext cx="432513" cy="841089"/>
                  </a:xfrm>
                  <a:prstGeom prst="can">
                    <a:avLst/>
                  </a:prstGeom>
                  <a:solidFill>
                    <a:srgbClr val="92D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פחית 3">
                    <a:extLst>
                      <a:ext uri="{FF2B5EF4-FFF2-40B4-BE49-F238E27FC236}">
                        <a16:creationId xmlns:a16="http://schemas.microsoft.com/office/drawing/2014/main" id="{1D8A01C9-102E-4E37-8376-2C921B7E4688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3232459" y="4165473"/>
                    <a:ext cx="432513" cy="841089"/>
                  </a:xfrm>
                  <a:prstGeom prst="can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  <a:highlight>
                        <a:srgbClr val="A4E85B"/>
                      </a:highlight>
                    </a:endParaRPr>
                  </a:p>
                </p:txBody>
              </p:sp>
              <p:sp>
                <p:nvSpPr>
                  <p:cNvPr id="36" name="פחית 3">
                    <a:extLst>
                      <a:ext uri="{FF2B5EF4-FFF2-40B4-BE49-F238E27FC236}">
                        <a16:creationId xmlns:a16="http://schemas.microsoft.com/office/drawing/2014/main" id="{3BFF762A-A3DA-40C6-B612-B321114C9A7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2500895" y="4165480"/>
                    <a:ext cx="432513" cy="841089"/>
                  </a:xfrm>
                  <a:prstGeom prst="can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1" name="פחית 3"/>
                  <p:cNvSpPr/>
                  <p:nvPr/>
                </p:nvSpPr>
                <p:spPr bwMode="auto">
                  <a:xfrm rot="16200000">
                    <a:off x="1770897" y="4165480"/>
                    <a:ext cx="432513" cy="841089"/>
                  </a:xfrm>
                  <a:prstGeom prst="can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 defTabSz="912813" rtl="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he-IL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2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1662279" y="4460080"/>
                  <a:ext cx="700199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prstClr val="black"/>
                      </a:solidFill>
                    </a:rPr>
                    <a:t>בהחלט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prstClr val="black"/>
                      </a:solidFill>
                    </a:rPr>
                    <a:t>חסר</a:t>
                  </a:r>
                </a:p>
              </p:txBody>
            </p:sp>
            <p:sp>
              <p:nvSpPr>
                <p:cNvPr id="29" name="TextBox 27">
                  <a:extLst>
                    <a:ext uri="{FF2B5EF4-FFF2-40B4-BE49-F238E27FC236}">
                      <a16:creationId xmlns:a16="http://schemas.microsoft.com/office/drawing/2014/main" id="{58AB98B2-9E31-4A08-9440-FA751F115C8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44195" y="4453373"/>
                  <a:ext cx="752884" cy="1620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חסר</a:t>
                  </a:r>
                </a:p>
              </p:txBody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1C913000-8A1F-4B02-8157-F5E8371036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6376" y="4455509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ככה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ככה</a:t>
                  </a:r>
                </a:p>
              </p:txBody>
            </p:sp>
            <p:sp>
              <p:nvSpPr>
                <p:cNvPr id="31" name="TextBox 27">
                  <a:extLst>
                    <a:ext uri="{FF2B5EF4-FFF2-40B4-BE49-F238E27FC236}">
                      <a16:creationId xmlns:a16="http://schemas.microsoft.com/office/drawing/2014/main" id="{CB104901-A165-4D52-9C40-6C8B635333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8812" y="4472421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חסר</a:t>
                  </a:r>
                </a:p>
              </p:txBody>
            </p:sp>
            <p:sp>
              <p:nvSpPr>
                <p:cNvPr id="32" name="TextBox 27">
                  <a:extLst>
                    <a:ext uri="{FF2B5EF4-FFF2-40B4-BE49-F238E27FC236}">
                      <a16:creationId xmlns:a16="http://schemas.microsoft.com/office/drawing/2014/main" id="{75C50C13-4D72-405B-8256-5203CC5E9A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48727" y="4459273"/>
                  <a:ext cx="752884" cy="263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algn="l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יודע/ </a:t>
                  </a:r>
                </a:p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he-IL" altLang="he-IL" sz="1000" b="1" dirty="0">
                      <a:solidFill>
                        <a:srgbClr val="000000"/>
                      </a:solidFill>
                    </a:rPr>
                    <a:t>לא בטוח</a:t>
                  </a:r>
                </a:p>
              </p:txBody>
            </p:sp>
          </p:grpSp>
        </p:grpSp>
        <p:sp>
          <p:nvSpPr>
            <p:cNvPr id="37" name="TextBox 27">
              <a:extLst>
                <a:ext uri="{FF2B5EF4-FFF2-40B4-BE49-F238E27FC236}">
                  <a16:creationId xmlns:a16="http://schemas.microsoft.com/office/drawing/2014/main" id="{75C50C13-4D72-405B-8256-5203CC5E9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3165" y="5846685"/>
              <a:ext cx="1116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כלל לא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חסר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072686" y="2548234"/>
            <a:ext cx="76427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srgbClr val="C00000"/>
                </a:solidFill>
              </a:rPr>
              <a:t>59%</a:t>
            </a:r>
          </a:p>
        </p:txBody>
      </p:sp>
      <p:sp>
        <p:nvSpPr>
          <p:cNvPr id="27" name="מלבן מעוגל 6"/>
          <p:cNvSpPr/>
          <p:nvPr/>
        </p:nvSpPr>
        <p:spPr>
          <a:xfrm>
            <a:off x="9994900" y="1761666"/>
            <a:ext cx="1982281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500=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38" name="מלבן 37"/>
          <p:cNvSpPr/>
          <p:nvPr/>
        </p:nvSpPr>
        <p:spPr>
          <a:xfrm>
            <a:off x="2520043" y="70625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למעלה ממחצית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, דיווחו כי חסר להם במידה כלשהי 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מידע שיכול לסייע בטיפול ביקיריהם</a:t>
            </a:r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8A94429-3F4C-426E-9C3A-180E54BE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5" name="תמונה 24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0AC957F2-5C2C-4ABF-82B0-96A0E0B77D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07964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750814"/>
              </p:ext>
            </p:extLst>
          </p:nvPr>
        </p:nvGraphicFramePr>
        <p:xfrm>
          <a:off x="-682171" y="-184144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מלבן 6"/>
          <p:cNvSpPr>
            <a:spLocks noChangeArrowheads="1"/>
          </p:cNvSpPr>
          <p:nvPr/>
        </p:nvSpPr>
        <p:spPr bwMode="auto">
          <a:xfrm>
            <a:off x="745566" y="649924"/>
            <a:ext cx="9249334" cy="561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שלושת סוגי המידע העיקריים החסרים כיום ל – 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 הם: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מידע רפואי, מידע על זכויות ומידע </a:t>
            </a:r>
            <a:r>
              <a:rPr lang="he-IL" sz="1600" b="1" dirty="0" err="1">
                <a:solidFill>
                  <a:prstClr val="black"/>
                </a:solidFill>
              </a:rPr>
              <a:t>ומידע</a:t>
            </a:r>
            <a:r>
              <a:rPr lang="he-IL" sz="1600" b="1" dirty="0">
                <a:solidFill>
                  <a:prstClr val="black"/>
                </a:solidFill>
              </a:rPr>
              <a:t> כללי כיצד לסייע לחולה</a:t>
            </a: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2997200" y="6234752"/>
            <a:ext cx="9194800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e-IL" sz="11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ש: איזו מידע הקשור לטיפול באותו אדם חסר לך? </a:t>
            </a: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(שאלה פתוחה)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e-I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8423147" y="6548890"/>
            <a:ext cx="388760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    *הסה"כ גדול מ-100% מחר וניתן היה לסמן יותר מתשובה אחת</a:t>
            </a:r>
          </a:p>
        </p:txBody>
      </p:sp>
      <p:sp>
        <p:nvSpPr>
          <p:cNvPr id="9" name="מלבן מעוגל 6"/>
          <p:cNvSpPr/>
          <p:nvPr/>
        </p:nvSpPr>
        <p:spPr>
          <a:xfrm>
            <a:off x="9994900" y="1663700"/>
            <a:ext cx="1982281" cy="60960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algn="ctr" defTabSz="914308"/>
            <a:r>
              <a:rPr lang="he-IL" sz="1100" b="1" dirty="0">
                <a:solidFill>
                  <a:prstClr val="black"/>
                </a:solidFill>
              </a:rPr>
              <a:t>355=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</a:t>
            </a:r>
          </a:p>
          <a:p>
            <a:pPr algn="ctr" defTabSz="914308"/>
            <a:r>
              <a:rPr lang="he-IL" sz="1100" b="1" dirty="0">
                <a:solidFill>
                  <a:prstClr val="black"/>
                </a:solidFill>
              </a:rPr>
              <a:t>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  <a:r>
              <a:rPr lang="he-IL" sz="1100" b="1" dirty="0">
                <a:solidFill>
                  <a:prstClr val="black"/>
                </a:solidFill>
              </a:rPr>
              <a:t> שחסר להם במידה כלשהי מידע שיכול לסייע להם לטיפול 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81887AE2-6EE6-44F7-BBE9-28B6622EB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8" name="תמונה 7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540E1AD4-4B54-4A31-ACE0-0E86022F9E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82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55747"/>
              </p:ext>
            </p:extLst>
          </p:nvPr>
        </p:nvGraphicFramePr>
        <p:xfrm>
          <a:off x="-682171" y="-184144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2997200" y="6234752"/>
            <a:ext cx="9194800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e-IL" sz="1100" b="1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</a:rPr>
              <a:t>ש-המשך: איזו מידע הקשור לטיפול באותו אדם חסר לך? </a:t>
            </a:r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(שאלה פתוחה)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e-IL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מלבן מעוגל 6"/>
          <p:cNvSpPr/>
          <p:nvPr/>
        </p:nvSpPr>
        <p:spPr>
          <a:xfrm>
            <a:off x="9994900" y="1663700"/>
            <a:ext cx="1982281" cy="609600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algn="ctr" defTabSz="914308"/>
            <a:r>
              <a:rPr lang="he-IL" sz="1100" b="1" dirty="0">
                <a:solidFill>
                  <a:prstClr val="black"/>
                </a:solidFill>
              </a:rPr>
              <a:t>355=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</a:t>
            </a:r>
          </a:p>
          <a:p>
            <a:pPr algn="ctr" defTabSz="914308"/>
            <a:r>
              <a:rPr lang="he-IL" sz="1100" b="1" dirty="0">
                <a:solidFill>
                  <a:prstClr val="black"/>
                </a:solidFill>
              </a:rPr>
              <a:t>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  <a:r>
              <a:rPr lang="he-IL" sz="1100" b="1" dirty="0">
                <a:solidFill>
                  <a:prstClr val="black"/>
                </a:solidFill>
              </a:rPr>
              <a:t> שחסר להם במידה כלשהי מידע שיכול לסייע להם לטיפול 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8423084" y="6427113"/>
            <a:ext cx="38876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</a:rPr>
              <a:t>    *הסה"כ גדול מ-100% מחר וניתן היה לסמן יותר מתשובה אחת</a:t>
            </a:r>
            <a:br>
              <a:rPr lang="en-US" sz="1100" b="1" dirty="0">
                <a:solidFill>
                  <a:prstClr val="black"/>
                </a:solidFill>
              </a:rPr>
            </a:br>
            <a:r>
              <a:rPr lang="he-IL" sz="1100" b="1" dirty="0"/>
              <a:t> **</a:t>
            </a:r>
            <a:r>
              <a:rPr lang="he-IL" sz="1100" b="1" dirty="0">
                <a:solidFill>
                  <a:prstClr val="black"/>
                </a:solidFill>
              </a:rPr>
              <a:t>אחר כולל תשובות נוספות, שצוינו בשכיחות נמוכה מ- 1%</a:t>
            </a:r>
          </a:p>
        </p:txBody>
      </p:sp>
      <p:sp>
        <p:nvSpPr>
          <p:cNvPr id="2" name="מציין מיקום של כותרת תחתונה 1">
            <a:extLst>
              <a:ext uri="{FF2B5EF4-FFF2-40B4-BE49-F238E27FC236}">
                <a16:creationId xmlns:a16="http://schemas.microsoft.com/office/drawing/2014/main" id="{8A00ABA2-61FE-410A-980B-B202E375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7" name="תמונה 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CAEE5A3D-050A-4D4D-81F2-A948884F82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2091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361233"/>
              </p:ext>
            </p:extLst>
          </p:nvPr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מלבן 1"/>
          <p:cNvSpPr/>
          <p:nvPr/>
        </p:nvSpPr>
        <p:spPr>
          <a:xfrm>
            <a:off x="4958761" y="6317734"/>
            <a:ext cx="68627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ש</a:t>
            </a:r>
            <a:r>
              <a:rPr lang="he-IL" sz="1100" b="1" dirty="0">
                <a:solidFill>
                  <a:prstClr val="black"/>
                </a:solidFill>
              </a:rPr>
              <a:t> באיזו מהדרכים הבאות הכי היית מעדיף לקבל עזרה, מידע או תמיכה, שיסייעו לך בטיפול באותו אדם? (שאלה סגורה)</a:t>
            </a:r>
          </a:p>
          <a:p>
            <a:r>
              <a:rPr lang="he-IL" sz="1100" b="1" dirty="0">
                <a:solidFill>
                  <a:prstClr val="black"/>
                </a:solidFill>
              </a:rPr>
              <a:t>** הסה"כ גדול מ-100% מחר וניתן היה לסמן יותר מתשובה אחת</a:t>
            </a:r>
          </a:p>
        </p:txBody>
      </p:sp>
      <p:sp>
        <p:nvSpPr>
          <p:cNvPr id="3" name="מלבן 2"/>
          <p:cNvSpPr/>
          <p:nvPr/>
        </p:nvSpPr>
        <p:spPr>
          <a:xfrm>
            <a:off x="1752600" y="623278"/>
            <a:ext cx="7460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שתי הדרכים היותר מועדפות ע"י 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לקבלת עזרה, מידע או תמיכה, הן: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אתר אינטרנט עם מידע רלוונטי ומוקד טלפוני אנושי לשאלות ותשובות</a:t>
            </a:r>
          </a:p>
        </p:txBody>
      </p:sp>
      <p:sp>
        <p:nvSpPr>
          <p:cNvPr id="7" name="מלבן מעוגל 6"/>
          <p:cNvSpPr/>
          <p:nvPr/>
        </p:nvSpPr>
        <p:spPr>
          <a:xfrm>
            <a:off x="9994900" y="1761666"/>
            <a:ext cx="1982281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500=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1B4F2E4-889A-47DD-B9C8-8CA06D27C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037" y="6354694"/>
            <a:ext cx="4114800" cy="365125"/>
          </a:xfrm>
        </p:spPr>
        <p:txBody>
          <a:bodyPr/>
          <a:lstStyle/>
          <a:p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CareGivers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Israel   </a:t>
            </a:r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8" name="תמונה 7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38EED652-C58E-496A-B6B5-6176C1FAB6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647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פחית 3">
            <a:extLst>
              <a:ext uri="{FF2B5EF4-FFF2-40B4-BE49-F238E27FC236}">
                <a16:creationId xmlns:a16="http://schemas.microsoft.com/office/drawing/2014/main" id="{28FC2F3D-52C2-45A0-9A41-BC272732AF1E}"/>
              </a:ext>
            </a:extLst>
          </p:cNvPr>
          <p:cNvSpPr/>
          <p:nvPr/>
        </p:nvSpPr>
        <p:spPr bwMode="auto">
          <a:xfrm rot="16200000">
            <a:off x="8657245" y="3723184"/>
            <a:ext cx="432513" cy="2068877"/>
          </a:xfrm>
          <a:prstGeom prst="can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he-IL" dirty="0">
              <a:solidFill>
                <a:srgbClr val="C00000"/>
              </a:solidFill>
            </a:endParaRPr>
          </a:p>
        </p:txBody>
      </p:sp>
      <p:graphicFrame>
        <p:nvGraphicFramePr>
          <p:cNvPr id="117" name="אובייקט 19">
            <a:extLst>
              <a:ext uri="{FF2B5EF4-FFF2-40B4-BE49-F238E27FC236}">
                <a16:creationId xmlns:a16="http://schemas.microsoft.com/office/drawing/2014/main" id="{4E00042D-F47C-451E-9CAF-804664F03E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189142"/>
              </p:ext>
            </p:extLst>
          </p:nvPr>
        </p:nvGraphicFramePr>
        <p:xfrm>
          <a:off x="1291625" y="1751962"/>
          <a:ext cx="12522200" cy="5247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מלבן 7"/>
          <p:cNvSpPr>
            <a:spLocks noChangeArrowheads="1"/>
          </p:cNvSpPr>
          <p:nvPr/>
        </p:nvSpPr>
        <p:spPr bwMode="auto">
          <a:xfrm>
            <a:off x="2897147" y="6190343"/>
            <a:ext cx="910858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he-IL" altLang="he-IL" sz="1100" b="1" dirty="0">
                <a:solidFill>
                  <a:prstClr val="black"/>
                </a:solidFill>
              </a:rPr>
              <a:t>ש: </a:t>
            </a:r>
            <a:r>
              <a:rPr lang="he-IL" sz="1100" b="1" dirty="0">
                <a:solidFill>
                  <a:prstClr val="black"/>
                </a:solidFill>
              </a:rPr>
              <a:t>נסה להעריך מהו הסכום הכולל החודשי, שאתה והמטופל שלך מוציאים כדי לממן את הטיפול בו (לרבות הוצאות על תרופות, ציוד, סיעוד, רופאים, נסיעות וכו')?</a:t>
            </a:r>
          </a:p>
          <a:p>
            <a:r>
              <a:rPr lang="he-IL" sz="1100" b="1" dirty="0">
                <a:solidFill>
                  <a:prstClr val="black"/>
                </a:solidFill>
              </a:rPr>
              <a:t>(שאלה סגורה) </a:t>
            </a:r>
            <a:endParaRPr lang="en-US" altLang="he-IL" sz="1100" dirty="0">
              <a:solidFill>
                <a:prstClr val="black"/>
              </a:solidFill>
            </a:endParaRPr>
          </a:p>
        </p:txBody>
      </p:sp>
      <p:grpSp>
        <p:nvGrpSpPr>
          <p:cNvPr id="2" name="קבוצה 82"/>
          <p:cNvGrpSpPr/>
          <p:nvPr/>
        </p:nvGrpSpPr>
        <p:grpSpPr>
          <a:xfrm>
            <a:off x="2082165" y="4531055"/>
            <a:ext cx="9208135" cy="597959"/>
            <a:chOff x="4808092" y="5841241"/>
            <a:chExt cx="7182042" cy="597959"/>
          </a:xfrm>
        </p:grpSpPr>
        <p:grpSp>
          <p:nvGrpSpPr>
            <p:cNvPr id="3" name="קבוצה 85">
              <a:extLst>
                <a:ext uri="{FF2B5EF4-FFF2-40B4-BE49-F238E27FC236}">
                  <a16:creationId xmlns:a16="http://schemas.microsoft.com/office/drawing/2014/main" id="{BF304493-8C39-4DD3-9771-758A1EC976BB}"/>
                </a:ext>
              </a:extLst>
            </p:cNvPr>
            <p:cNvGrpSpPr/>
            <p:nvPr/>
          </p:nvGrpSpPr>
          <p:grpSpPr>
            <a:xfrm>
              <a:off x="4808092" y="5841241"/>
              <a:ext cx="7182042" cy="450375"/>
              <a:chOff x="4332979" y="4361148"/>
              <a:chExt cx="7182042" cy="450375"/>
            </a:xfrm>
          </p:grpSpPr>
          <p:grpSp>
            <p:nvGrpSpPr>
              <p:cNvPr id="4" name="קבוצה 89">
                <a:extLst>
                  <a:ext uri="{FF2B5EF4-FFF2-40B4-BE49-F238E27FC236}">
                    <a16:creationId xmlns:a16="http://schemas.microsoft.com/office/drawing/2014/main" id="{80984CA7-C587-4843-ACF4-2D1BC0E310A2}"/>
                  </a:ext>
                </a:extLst>
              </p:cNvPr>
              <p:cNvGrpSpPr/>
              <p:nvPr/>
            </p:nvGrpSpPr>
            <p:grpSpPr>
              <a:xfrm>
                <a:off x="4390841" y="4361148"/>
                <a:ext cx="7124180" cy="450375"/>
                <a:chOff x="4390841" y="4361148"/>
                <a:chExt cx="7124180" cy="450375"/>
              </a:xfrm>
            </p:grpSpPr>
            <p:sp>
              <p:nvSpPr>
                <p:cNvPr id="106" name="פחית 3">
                  <a:extLst>
                    <a:ext uri="{FF2B5EF4-FFF2-40B4-BE49-F238E27FC236}">
                      <a16:creationId xmlns:a16="http://schemas.microsoft.com/office/drawing/2014/main" id="{28FC2F3D-52C2-45A0-9A41-BC272732AF1E}"/>
                    </a:ext>
                  </a:extLst>
                </p:cNvPr>
                <p:cNvSpPr/>
                <p:nvPr/>
              </p:nvSpPr>
              <p:spPr bwMode="auto">
                <a:xfrm rot="16200000">
                  <a:off x="10714900" y="4011032"/>
                  <a:ext cx="432513" cy="1167728"/>
                </a:xfrm>
                <a:prstGeom prst="can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7" name="פחית 3">
                  <a:extLst>
                    <a:ext uri="{FF2B5EF4-FFF2-40B4-BE49-F238E27FC236}">
                      <a16:creationId xmlns:a16="http://schemas.microsoft.com/office/drawing/2014/main" id="{910F1221-3F17-4F6F-B3F6-E7C47EC6A127}"/>
                    </a:ext>
                  </a:extLst>
                </p:cNvPr>
                <p:cNvSpPr/>
                <p:nvPr/>
              </p:nvSpPr>
              <p:spPr bwMode="auto">
                <a:xfrm rot="16200000">
                  <a:off x="8606913" y="3905254"/>
                  <a:ext cx="432513" cy="1369909"/>
                </a:xfrm>
                <a:prstGeom prst="can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8" name="פחית 3">
                  <a:extLst>
                    <a:ext uri="{FF2B5EF4-FFF2-40B4-BE49-F238E27FC236}">
                      <a16:creationId xmlns:a16="http://schemas.microsoft.com/office/drawing/2014/main" id="{0E0FC179-CAD1-4E13-BA45-18D602C9D90A}"/>
                    </a:ext>
                  </a:extLst>
                </p:cNvPr>
                <p:cNvSpPr/>
                <p:nvPr/>
              </p:nvSpPr>
              <p:spPr bwMode="auto">
                <a:xfrm rot="16200000">
                  <a:off x="7786385" y="3994073"/>
                  <a:ext cx="432513" cy="1194388"/>
                </a:xfrm>
                <a:prstGeom prst="can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09" name="פחית 3">
                  <a:extLst>
                    <a:ext uri="{FF2B5EF4-FFF2-40B4-BE49-F238E27FC236}">
                      <a16:creationId xmlns:a16="http://schemas.microsoft.com/office/drawing/2014/main" id="{1B134049-8C95-48E7-865E-8208BE1BB5CE}"/>
                    </a:ext>
                  </a:extLst>
                </p:cNvPr>
                <p:cNvSpPr/>
                <p:nvPr/>
              </p:nvSpPr>
              <p:spPr bwMode="auto">
                <a:xfrm rot="16200000">
                  <a:off x="6675554" y="3966891"/>
                  <a:ext cx="432513" cy="1249859"/>
                </a:xfrm>
                <a:prstGeom prst="can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0" name="פחית 3">
                  <a:extLst>
                    <a:ext uri="{FF2B5EF4-FFF2-40B4-BE49-F238E27FC236}">
                      <a16:creationId xmlns:a16="http://schemas.microsoft.com/office/drawing/2014/main" id="{48CD6498-D1C9-44A6-8EA7-CF194124E155}"/>
                    </a:ext>
                  </a:extLst>
                </p:cNvPr>
                <p:cNvSpPr/>
                <p:nvPr/>
              </p:nvSpPr>
              <p:spPr bwMode="auto">
                <a:xfrm rot="16200000">
                  <a:off x="5637964" y="4018832"/>
                  <a:ext cx="450375" cy="1135007"/>
                </a:xfrm>
                <a:prstGeom prst="can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11" name="פחית 3">
                  <a:extLst>
                    <a:ext uri="{FF2B5EF4-FFF2-40B4-BE49-F238E27FC236}">
                      <a16:creationId xmlns:a16="http://schemas.microsoft.com/office/drawing/2014/main" id="{0F6C0C57-9898-4665-AADA-11AA301B7D42}"/>
                    </a:ext>
                  </a:extLst>
                </p:cNvPr>
                <p:cNvSpPr/>
                <p:nvPr/>
              </p:nvSpPr>
              <p:spPr bwMode="auto">
                <a:xfrm rot="16200000">
                  <a:off x="4708284" y="4043705"/>
                  <a:ext cx="432220" cy="1067105"/>
                </a:xfrm>
                <a:prstGeom prst="can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defTabSz="912813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he-IL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97" name="TextBox 27">
                <a:extLst>
                  <a:ext uri="{FF2B5EF4-FFF2-40B4-BE49-F238E27FC236}">
                    <a16:creationId xmlns:a16="http://schemas.microsoft.com/office/drawing/2014/main" id="{AF5C7437-E7F9-4C7A-9B36-9969C4E35C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32979" y="4390036"/>
                <a:ext cx="120349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עד 500 ₪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(כולל)</a:t>
                </a:r>
              </a:p>
            </p:txBody>
          </p:sp>
          <p:sp>
            <p:nvSpPr>
              <p:cNvPr id="98" name="TextBox 27">
                <a:extLst>
                  <a:ext uri="{FF2B5EF4-FFF2-40B4-BE49-F238E27FC236}">
                    <a16:creationId xmlns:a16="http://schemas.microsoft.com/office/drawing/2014/main" id="{508244C2-0D7F-4F67-B69D-E999BF179D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16621" y="4374797"/>
                <a:ext cx="108514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עד 1000 ₪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(כולל)</a:t>
                </a:r>
              </a:p>
            </p:txBody>
          </p:sp>
          <p:sp>
            <p:nvSpPr>
              <p:cNvPr id="103" name="TextBox 27">
                <a:extLst>
                  <a:ext uri="{FF2B5EF4-FFF2-40B4-BE49-F238E27FC236}">
                    <a16:creationId xmlns:a16="http://schemas.microsoft.com/office/drawing/2014/main" id="{1A8CA066-EB0D-4357-A372-802ABAC70F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30655" y="4371582"/>
                <a:ext cx="107037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עד 2500 ₪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(כולל)</a:t>
                </a:r>
              </a:p>
            </p:txBody>
          </p:sp>
          <p:sp>
            <p:nvSpPr>
              <p:cNvPr id="104" name="TextBox 27">
                <a:extLst>
                  <a:ext uri="{FF2B5EF4-FFF2-40B4-BE49-F238E27FC236}">
                    <a16:creationId xmlns:a16="http://schemas.microsoft.com/office/drawing/2014/main" id="{8A4EBEAE-F624-4B03-B33B-949DB9C143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87863" y="4383746"/>
                <a:ext cx="107021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עד 5000 ₪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(כולל)</a:t>
                </a:r>
              </a:p>
            </p:txBody>
          </p:sp>
          <p:sp>
            <p:nvSpPr>
              <p:cNvPr id="105" name="TextBox 27">
                <a:extLst>
                  <a:ext uri="{FF2B5EF4-FFF2-40B4-BE49-F238E27FC236}">
                    <a16:creationId xmlns:a16="http://schemas.microsoft.com/office/drawing/2014/main" id="{625818D5-5BD3-4492-893C-FD7DBA7C20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54135" y="4391341"/>
                <a:ext cx="8217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algn="l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עד 10,000 ₪</a:t>
                </a:r>
              </a:p>
              <a:p>
                <a:pPr algn="ctr" defTabSz="912813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altLang="he-IL" sz="1000" b="1" dirty="0">
                    <a:solidFill>
                      <a:srgbClr val="000000"/>
                    </a:solidFill>
                  </a:rPr>
                  <a:t>(כולל)</a:t>
                </a:r>
              </a:p>
            </p:txBody>
          </p:sp>
        </p:grpSp>
        <p:sp>
          <p:nvSpPr>
            <p:cNvPr id="89" name="TextBox 27">
              <a:extLst>
                <a:ext uri="{FF2B5EF4-FFF2-40B4-BE49-F238E27FC236}">
                  <a16:creationId xmlns:a16="http://schemas.microsoft.com/office/drawing/2014/main" id="{216F2196-1A6A-4F8C-96B7-6F7151D5A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19297" y="5885202"/>
              <a:ext cx="761348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defTabSz="912813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מעל 10,000 ₪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he-IL" altLang="he-IL" sz="1000" b="1" dirty="0">
                  <a:solidFill>
                    <a:srgbClr val="000000"/>
                  </a:solidFill>
                </a:rPr>
                <a:t>(כולל)</a:t>
              </a:r>
            </a:p>
            <a:p>
              <a:pPr algn="ctr" defTabSz="912813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he-IL" altLang="he-IL" sz="10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18" name="מלבן 6"/>
          <p:cNvSpPr>
            <a:spLocks noChangeArrowheads="1"/>
          </p:cNvSpPr>
          <p:nvPr/>
        </p:nvSpPr>
        <p:spPr bwMode="auto">
          <a:xfrm>
            <a:off x="1623483" y="606629"/>
            <a:ext cx="7848871" cy="929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כמחצית מה- </a:t>
            </a:r>
            <a:r>
              <a:rPr lang="en-US" sz="1600" b="1" dirty="0">
                <a:solidFill>
                  <a:prstClr val="black"/>
                </a:solidFill>
              </a:rPr>
              <a:t>CAREGIVERS</a:t>
            </a:r>
            <a:r>
              <a:rPr lang="he-IL" sz="1600" b="1" dirty="0">
                <a:solidFill>
                  <a:prstClr val="black"/>
                </a:solidFill>
              </a:rPr>
              <a:t> מדווחים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שהם ומטופליהם מוציאים למעלה מ – 2500 ₪ בחודש למימון הטיפול </a:t>
            </a:r>
          </a:p>
          <a:p>
            <a:pPr marL="514298" indent="-514298" algn="ctr" defTabSz="914308">
              <a:lnSpc>
                <a:spcPct val="105000"/>
              </a:lnSpc>
              <a:spcBef>
                <a:spcPct val="15000"/>
              </a:spcBef>
              <a:buClr>
                <a:srgbClr val="4F81BD"/>
              </a:buClr>
              <a:defRPr/>
            </a:pPr>
            <a:r>
              <a:rPr lang="he-IL" sz="16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2" name="סוגר מסולסל ימני 21"/>
          <p:cNvSpPr/>
          <p:nvPr/>
        </p:nvSpPr>
        <p:spPr>
          <a:xfrm rot="16200000">
            <a:off x="8558950" y="1260807"/>
            <a:ext cx="201779" cy="427032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52515" y="2912492"/>
            <a:ext cx="81464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>
                <a:solidFill>
                  <a:prstClr val="black"/>
                </a:solidFill>
              </a:rPr>
              <a:t>49%</a:t>
            </a:r>
          </a:p>
        </p:txBody>
      </p:sp>
      <p:sp>
        <p:nvSpPr>
          <p:cNvPr id="25" name="TextBox 27">
            <a:extLst>
              <a:ext uri="{FF2B5EF4-FFF2-40B4-BE49-F238E27FC236}">
                <a16:creationId xmlns:a16="http://schemas.microsoft.com/office/drawing/2014/main" id="{216F2196-1A6A-4F8C-96B7-6F7151D5A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0948" y="4559943"/>
            <a:ext cx="976128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defTabSz="912813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2813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1000" b="1" dirty="0">
                <a:solidFill>
                  <a:srgbClr val="000000"/>
                </a:solidFill>
              </a:rPr>
              <a:t>כלום/</a:t>
            </a:r>
          </a:p>
          <a:p>
            <a:pPr algn="ctr" defTabSz="912813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1000" b="1" dirty="0">
                <a:solidFill>
                  <a:srgbClr val="000000"/>
                </a:solidFill>
              </a:rPr>
              <a:t>לא יודע</a:t>
            </a:r>
          </a:p>
        </p:txBody>
      </p:sp>
      <p:sp>
        <p:nvSpPr>
          <p:cNvPr id="26" name="מלבן מעוגל 6"/>
          <p:cNvSpPr/>
          <p:nvPr/>
        </p:nvSpPr>
        <p:spPr>
          <a:xfrm>
            <a:off x="9994900" y="1761666"/>
            <a:ext cx="1982281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500=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5806748-AA42-478C-8450-5EF1B2FC5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>
                <a:solidFill>
                  <a:prstClr val="black">
                    <a:tint val="75000"/>
                  </a:prstClr>
                </a:solidFill>
              </a:rPr>
              <a:t>CareGivers Israel   </a:t>
            </a:r>
            <a:r>
              <a:rPr lang="he-IL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27" name="תמונה 26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BF855659-2AF8-4C3D-ACD7-CF5027642B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39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414124"/>
              </p:ext>
            </p:extLst>
          </p:nvPr>
        </p:nvGraphicFramePr>
        <p:xfrm>
          <a:off x="-1018721" y="-2200525"/>
          <a:ext cx="14128750" cy="792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מלבן 1"/>
          <p:cNvSpPr/>
          <p:nvPr/>
        </p:nvSpPr>
        <p:spPr>
          <a:xfrm>
            <a:off x="3434307" y="6317734"/>
            <a:ext cx="83872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b="1" dirty="0">
                <a:solidFill>
                  <a:prstClr val="black"/>
                </a:solidFill>
                <a:latin typeface="Arial" pitchFamily="34" charset="0"/>
              </a:rPr>
              <a:t>ש</a:t>
            </a:r>
            <a:r>
              <a:rPr lang="he-IL" sz="1100" b="1" dirty="0">
                <a:solidFill>
                  <a:prstClr val="black"/>
                </a:solidFill>
              </a:rPr>
              <a:t>:בעולם מקובל לכנות בני משפחה המטפלים בקרוב משפחה, בשם "</a:t>
            </a:r>
            <a:r>
              <a:rPr lang="en-US" sz="1100" b="1" dirty="0">
                <a:solidFill>
                  <a:prstClr val="black"/>
                </a:solidFill>
              </a:rPr>
              <a:t>CAREGIVER</a:t>
            </a:r>
            <a:r>
              <a:rPr lang="he-IL" sz="1100" b="1" dirty="0">
                <a:solidFill>
                  <a:prstClr val="black"/>
                </a:solidFill>
              </a:rPr>
              <a:t>". בישראל אין עדיין שם מוסכם לתפקיד והאחריות המוטלים עליך.</a:t>
            </a:r>
          </a:p>
          <a:p>
            <a:r>
              <a:rPr lang="he-IL" sz="1100" b="1" dirty="0">
                <a:solidFill>
                  <a:prstClr val="black"/>
                </a:solidFill>
              </a:rPr>
              <a:t>אילו מבין השמות הבאים מייצג ומתאר לדעתך בצורה הטובה ביותר את תפקידך? (שאלה סגורה)</a:t>
            </a:r>
          </a:p>
        </p:txBody>
      </p:sp>
      <p:sp>
        <p:nvSpPr>
          <p:cNvPr id="3" name="מלבן 2"/>
          <p:cNvSpPr/>
          <p:nvPr/>
        </p:nvSpPr>
        <p:spPr>
          <a:xfrm>
            <a:off x="1752600" y="623278"/>
            <a:ext cx="7460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"בן משפחה מטפל" הוא הכינוי שעלה בשיעור הגבוה ביותר ע"י ה – </a:t>
            </a:r>
            <a:r>
              <a:rPr lang="en-US" sz="1600" b="1" dirty="0">
                <a:solidFill>
                  <a:prstClr val="black"/>
                </a:solidFill>
              </a:rPr>
              <a:t>CG</a:t>
            </a:r>
            <a:r>
              <a:rPr lang="he-IL" sz="1600" b="1" dirty="0">
                <a:solidFill>
                  <a:prstClr val="black"/>
                </a:solidFill>
              </a:rPr>
              <a:t>,</a:t>
            </a:r>
          </a:p>
          <a:p>
            <a:pPr algn="ctr" defTabSz="914308"/>
            <a:r>
              <a:rPr lang="he-IL" sz="1600" b="1" dirty="0">
                <a:solidFill>
                  <a:prstClr val="black"/>
                </a:solidFill>
              </a:rPr>
              <a:t>ככזה המתאר בצורה הטובה ביותר את תפקידם</a:t>
            </a:r>
          </a:p>
        </p:txBody>
      </p:sp>
      <p:sp>
        <p:nvSpPr>
          <p:cNvPr id="7" name="מלבן מעוגל 6"/>
          <p:cNvSpPr/>
          <p:nvPr/>
        </p:nvSpPr>
        <p:spPr>
          <a:xfrm>
            <a:off x="9994900" y="1761666"/>
            <a:ext cx="1982281" cy="47208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2" rIns="91422" bIns="45712" rtlCol="1" anchor="ctr"/>
          <a:lstStyle/>
          <a:p>
            <a:pPr defTabSz="914308"/>
            <a:r>
              <a:rPr lang="he-IL" sz="1100" b="1" dirty="0">
                <a:solidFill>
                  <a:prstClr val="black"/>
                </a:solidFill>
              </a:rPr>
              <a:t>500=</a:t>
            </a:r>
            <a:r>
              <a:rPr lang="en-US" sz="1100" b="1" dirty="0">
                <a:solidFill>
                  <a:prstClr val="black"/>
                </a:solidFill>
              </a:rPr>
              <a:t>N</a:t>
            </a:r>
            <a:r>
              <a:rPr lang="he-IL" sz="1100" b="1" dirty="0">
                <a:solidFill>
                  <a:prstClr val="black"/>
                </a:solidFill>
              </a:rPr>
              <a:t>          כלל ה- </a:t>
            </a:r>
            <a:r>
              <a:rPr lang="en-US" sz="1100" b="1" dirty="0">
                <a:solidFill>
                  <a:prstClr val="black"/>
                </a:solidFill>
              </a:rPr>
              <a:t>CG</a:t>
            </a: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E5F6E103-06AF-4530-80D2-0F35160B6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4114800" cy="365125"/>
          </a:xfrm>
        </p:spPr>
        <p:txBody>
          <a:bodyPr/>
          <a:lstStyle/>
          <a:p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בני משפחה מטפלים בישראל. מאפיינים, צרכים ועמדות. 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CareGivers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Israel   </a:t>
            </a:r>
            <a:r>
              <a:rPr lang="he-IL" dirty="0">
                <a:solidFill>
                  <a:prstClr val="black">
                    <a:tint val="75000"/>
                  </a:prstClr>
                </a:solidFill>
              </a:rPr>
              <a:t>אוקטובר 2018</a:t>
            </a:r>
          </a:p>
        </p:txBody>
      </p:sp>
      <p:pic>
        <p:nvPicPr>
          <p:cNvPr id="8" name="תמונה 7" descr="תמונה שמכילה מזון, ציור&#10;&#10;התיאור נוצר באופן אוטומטי">
            <a:extLst>
              <a:ext uri="{FF2B5EF4-FFF2-40B4-BE49-F238E27FC236}">
                <a16:creationId xmlns:a16="http://schemas.microsoft.com/office/drawing/2014/main" id="{7011F276-072D-4D02-87F0-2017117B38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81"/>
            <a:ext cx="2904872" cy="86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42199"/>
      </p:ext>
    </p:extLst>
  </p:cSld>
  <p:clrMapOvr>
    <a:masterClrMapping/>
  </p:clrMapOvr>
</p:sld>
</file>

<file path=ppt/theme/theme1.xml><?xml version="1.0" encoding="utf-8"?>
<a:theme xmlns:a="http://schemas.openxmlformats.org/drawingml/2006/main" name="4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1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6824</TotalTime>
  <Words>7498</Words>
  <Application>Microsoft Office PowerPoint</Application>
  <PresentationFormat>מסך רחב</PresentationFormat>
  <Paragraphs>1356</Paragraphs>
  <Slides>76</Slides>
  <Notes>76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76</vt:i4>
      </vt:variant>
    </vt:vector>
  </HeadingPairs>
  <TitlesOfParts>
    <vt:vector size="82" baseType="lpstr">
      <vt:lpstr>Arial</vt:lpstr>
      <vt:lpstr>Calibri</vt:lpstr>
      <vt:lpstr>Calibri Light</vt:lpstr>
      <vt:lpstr>Times New Roman</vt:lpstr>
      <vt:lpstr>4_ערכת נושא Office</vt:lpstr>
      <vt:lpstr>ערכת נושא Office</vt:lpstr>
      <vt:lpstr>                  דוח מחקר כמותני  אוקטובר  2018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‏‏משתמש Windows</dc:creator>
  <cp:lastModifiedBy>rachel ledany</cp:lastModifiedBy>
  <cp:revision>298</cp:revision>
  <dcterms:created xsi:type="dcterms:W3CDTF">2018-07-29T09:07:47Z</dcterms:created>
  <dcterms:modified xsi:type="dcterms:W3CDTF">2020-02-13T11:18:55Z</dcterms:modified>
</cp:coreProperties>
</file>